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27"/>
  </p:notesMasterIdLst>
  <p:handoutMasterIdLst>
    <p:handoutMasterId r:id="rId28"/>
  </p:handoutMasterIdLst>
  <p:sldIdLst>
    <p:sldId id="306" r:id="rId2"/>
    <p:sldId id="307" r:id="rId3"/>
    <p:sldId id="308" r:id="rId4"/>
    <p:sldId id="309" r:id="rId5"/>
    <p:sldId id="310" r:id="rId6"/>
    <p:sldId id="311" r:id="rId7"/>
    <p:sldId id="312" r:id="rId8"/>
    <p:sldId id="293" r:id="rId9"/>
    <p:sldId id="281" r:id="rId10"/>
    <p:sldId id="298" r:id="rId11"/>
    <p:sldId id="304" r:id="rId12"/>
    <p:sldId id="299" r:id="rId13"/>
    <p:sldId id="305" r:id="rId14"/>
    <p:sldId id="294" r:id="rId15"/>
    <p:sldId id="295" r:id="rId16"/>
    <p:sldId id="297" r:id="rId17"/>
    <p:sldId id="302" r:id="rId18"/>
    <p:sldId id="303" r:id="rId19"/>
    <p:sldId id="301" r:id="rId20"/>
    <p:sldId id="300" r:id="rId21"/>
    <p:sldId id="277" r:id="rId22"/>
    <p:sldId id="276" r:id="rId23"/>
    <p:sldId id="278" r:id="rId24"/>
    <p:sldId id="279" r:id="rId25"/>
    <p:sldId id="280" r:id="rId26"/>
  </p:sldIdLst>
  <p:sldSz cx="9144000" cy="6858000" type="screen4x3"/>
  <p:notesSz cx="7099300" cy="10223500"/>
  <p:defaultTextStyle>
    <a:defPPr>
      <a:defRPr lang="ja-JP"/>
    </a:defPPr>
    <a:lvl1pPr algn="l" rtl="0" fontAlgn="base">
      <a:spcBef>
        <a:spcPct val="0"/>
      </a:spcBef>
      <a:spcAft>
        <a:spcPct val="0"/>
      </a:spcAft>
      <a:defRPr kumimoji="1" sz="2400" kern="1200">
        <a:solidFill>
          <a:schemeClr val="tx1"/>
        </a:solidFill>
        <a:latin typeface="Times" panose="02020603050405020304" pitchFamily="18" charset="0"/>
        <a:ea typeface="Osaka" charset="-128"/>
        <a:cs typeface="+mn-cs"/>
      </a:defRPr>
    </a:lvl1pPr>
    <a:lvl2pPr marL="457200" algn="l" rtl="0" fontAlgn="base">
      <a:spcBef>
        <a:spcPct val="0"/>
      </a:spcBef>
      <a:spcAft>
        <a:spcPct val="0"/>
      </a:spcAft>
      <a:defRPr kumimoji="1" sz="2400" kern="1200">
        <a:solidFill>
          <a:schemeClr val="tx1"/>
        </a:solidFill>
        <a:latin typeface="Times" panose="02020603050405020304" pitchFamily="18" charset="0"/>
        <a:ea typeface="Osaka" charset="-128"/>
        <a:cs typeface="+mn-cs"/>
      </a:defRPr>
    </a:lvl2pPr>
    <a:lvl3pPr marL="914400" algn="l" rtl="0" fontAlgn="base">
      <a:spcBef>
        <a:spcPct val="0"/>
      </a:spcBef>
      <a:spcAft>
        <a:spcPct val="0"/>
      </a:spcAft>
      <a:defRPr kumimoji="1" sz="2400" kern="1200">
        <a:solidFill>
          <a:schemeClr val="tx1"/>
        </a:solidFill>
        <a:latin typeface="Times" panose="02020603050405020304" pitchFamily="18" charset="0"/>
        <a:ea typeface="Osaka" charset="-128"/>
        <a:cs typeface="+mn-cs"/>
      </a:defRPr>
    </a:lvl3pPr>
    <a:lvl4pPr marL="1371600" algn="l" rtl="0" fontAlgn="base">
      <a:spcBef>
        <a:spcPct val="0"/>
      </a:spcBef>
      <a:spcAft>
        <a:spcPct val="0"/>
      </a:spcAft>
      <a:defRPr kumimoji="1" sz="2400" kern="1200">
        <a:solidFill>
          <a:schemeClr val="tx1"/>
        </a:solidFill>
        <a:latin typeface="Times" panose="02020603050405020304" pitchFamily="18" charset="0"/>
        <a:ea typeface="Osaka" charset="-128"/>
        <a:cs typeface="+mn-cs"/>
      </a:defRPr>
    </a:lvl4pPr>
    <a:lvl5pPr marL="1828800" algn="l" rtl="0" fontAlgn="base">
      <a:spcBef>
        <a:spcPct val="0"/>
      </a:spcBef>
      <a:spcAft>
        <a:spcPct val="0"/>
      </a:spcAft>
      <a:defRPr kumimoji="1" sz="2400" kern="1200">
        <a:solidFill>
          <a:schemeClr val="tx1"/>
        </a:solidFill>
        <a:latin typeface="Times" panose="02020603050405020304" pitchFamily="18" charset="0"/>
        <a:ea typeface="Osaka" charset="-128"/>
        <a:cs typeface="+mn-cs"/>
      </a:defRPr>
    </a:lvl5pPr>
    <a:lvl6pPr marL="2286000" algn="l" defTabSz="914400" rtl="0" eaLnBrk="1" latinLnBrk="0" hangingPunct="1">
      <a:defRPr kumimoji="1" sz="2400" kern="1200">
        <a:solidFill>
          <a:schemeClr val="tx1"/>
        </a:solidFill>
        <a:latin typeface="Times" panose="02020603050405020304" pitchFamily="18" charset="0"/>
        <a:ea typeface="Osaka" charset="-128"/>
        <a:cs typeface="+mn-cs"/>
      </a:defRPr>
    </a:lvl6pPr>
    <a:lvl7pPr marL="2743200" algn="l" defTabSz="914400" rtl="0" eaLnBrk="1" latinLnBrk="0" hangingPunct="1">
      <a:defRPr kumimoji="1" sz="2400" kern="1200">
        <a:solidFill>
          <a:schemeClr val="tx1"/>
        </a:solidFill>
        <a:latin typeface="Times" panose="02020603050405020304" pitchFamily="18" charset="0"/>
        <a:ea typeface="Osaka" charset="-128"/>
        <a:cs typeface="+mn-cs"/>
      </a:defRPr>
    </a:lvl7pPr>
    <a:lvl8pPr marL="3200400" algn="l" defTabSz="914400" rtl="0" eaLnBrk="1" latinLnBrk="0" hangingPunct="1">
      <a:defRPr kumimoji="1" sz="2400" kern="1200">
        <a:solidFill>
          <a:schemeClr val="tx1"/>
        </a:solidFill>
        <a:latin typeface="Times" panose="02020603050405020304" pitchFamily="18" charset="0"/>
        <a:ea typeface="Osaka" charset="-128"/>
        <a:cs typeface="+mn-cs"/>
      </a:defRPr>
    </a:lvl8pPr>
    <a:lvl9pPr marL="3657600" algn="l" defTabSz="914400" rtl="0" eaLnBrk="1" latinLnBrk="0" hangingPunct="1">
      <a:defRPr kumimoji="1" sz="2400" kern="1200">
        <a:solidFill>
          <a:schemeClr val="tx1"/>
        </a:solidFill>
        <a:latin typeface="Times" panose="02020603050405020304" pitchFamily="18" charset="0"/>
        <a:ea typeface="Osaka"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0" userDrawn="1">
          <p15:clr>
            <a:srgbClr val="A4A3A4"/>
          </p15:clr>
        </p15:guide>
        <p15:guide id="2" pos="2236"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F9C800"/>
    <a:srgbClr val="33CC33"/>
    <a:srgbClr val="FE8100"/>
    <a:srgbClr val="889DAD"/>
    <a:srgbClr val="FFFF99"/>
    <a:srgbClr val="A65E09"/>
    <a:srgbClr val="ED9728"/>
    <a:srgbClr val="008000"/>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CAF9ED-07DC-4A11-8D7F-57B35C25682E}" styleName="中間スタイル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0A1B5D5-9B99-4C35-A422-299274C87663}" styleName="中間スタイル 1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1" autoAdjust="0"/>
    <p:restoredTop sz="89602" autoAdjust="0"/>
  </p:normalViewPr>
  <p:slideViewPr>
    <p:cSldViewPr>
      <p:cViewPr varScale="1">
        <p:scale>
          <a:sx n="56" d="100"/>
          <a:sy n="56" d="100"/>
        </p:scale>
        <p:origin x="1387"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55" d="100"/>
          <a:sy n="55" d="100"/>
        </p:scale>
        <p:origin x="-2088" y="-90"/>
      </p:cViewPr>
      <p:guideLst>
        <p:guide orient="horz" pos="3220"/>
        <p:guide pos="223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hdr" sz="quarter"/>
          </p:nvPr>
        </p:nvSpPr>
        <p:spPr bwMode="auto">
          <a:xfrm>
            <a:off x="1" y="0"/>
            <a:ext cx="3076575" cy="51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lvl1pPr>
          </a:lstStyle>
          <a:p>
            <a:endParaRPr lang="en-US" altLang="ja-JP"/>
          </a:p>
        </p:txBody>
      </p:sp>
      <p:sp>
        <p:nvSpPr>
          <p:cNvPr id="48131" name="Rectangle 3"/>
          <p:cNvSpPr>
            <a:spLocks noGrp="1" noChangeArrowheads="1"/>
          </p:cNvSpPr>
          <p:nvPr>
            <p:ph type="dt" sz="quarter" idx="1"/>
          </p:nvPr>
        </p:nvSpPr>
        <p:spPr bwMode="auto">
          <a:xfrm>
            <a:off x="4021139" y="0"/>
            <a:ext cx="3076575" cy="51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fld id="{826CC657-A9CE-4261-B411-F6B0097B47B8}" type="datetimeFigureOut">
              <a:rPr lang="ja-JP" altLang="en-US"/>
              <a:pPr/>
              <a:t>2021/1/21</a:t>
            </a:fld>
            <a:endParaRPr lang="en-US" altLang="ja-JP"/>
          </a:p>
        </p:txBody>
      </p:sp>
      <p:sp>
        <p:nvSpPr>
          <p:cNvPr id="48132" name="Rectangle 4"/>
          <p:cNvSpPr>
            <a:spLocks noGrp="1" noChangeArrowheads="1"/>
          </p:cNvSpPr>
          <p:nvPr>
            <p:ph type="ftr" sz="quarter" idx="2"/>
          </p:nvPr>
        </p:nvSpPr>
        <p:spPr bwMode="auto">
          <a:xfrm>
            <a:off x="1" y="9711294"/>
            <a:ext cx="3076575" cy="51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lvl1pPr>
          </a:lstStyle>
          <a:p>
            <a:endParaRPr lang="en-US" altLang="ja-JP"/>
          </a:p>
        </p:txBody>
      </p:sp>
      <p:sp>
        <p:nvSpPr>
          <p:cNvPr id="48133" name="Rectangle 5"/>
          <p:cNvSpPr>
            <a:spLocks noGrp="1" noChangeArrowheads="1"/>
          </p:cNvSpPr>
          <p:nvPr>
            <p:ph type="sldNum" sz="quarter" idx="3"/>
          </p:nvPr>
        </p:nvSpPr>
        <p:spPr bwMode="auto">
          <a:xfrm>
            <a:off x="4021139" y="9711294"/>
            <a:ext cx="3076575" cy="51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fld id="{669CF1AF-C37D-46CA-A468-49B8BB4F9BB3}" type="slidenum">
              <a:rPr lang="ja-JP" altLang="en-US"/>
              <a:pPr/>
              <a:t>‹#›</a:t>
            </a:fld>
            <a:endParaRPr lang="en-US" altLang="ja-JP"/>
          </a:p>
        </p:txBody>
      </p:sp>
    </p:spTree>
    <p:extLst>
      <p:ext uri="{BB962C8B-B14F-4D97-AF65-F5344CB8AC3E}">
        <p14:creationId xmlns:p14="http://schemas.microsoft.com/office/powerpoint/2010/main" val="18698177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1" y="0"/>
            <a:ext cx="3076575" cy="51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defTabSz="990600">
              <a:defRPr sz="1300" smtClean="0">
                <a:latin typeface="Arial" charset="0"/>
                <a:ea typeface="ＭＳ Ｐゴシック" pitchFamily="50" charset="-128"/>
              </a:defRPr>
            </a:lvl1pPr>
          </a:lstStyle>
          <a:p>
            <a:pPr>
              <a:defRPr/>
            </a:pPr>
            <a:endParaRPr lang="en-US" altLang="ja-JP"/>
          </a:p>
        </p:txBody>
      </p:sp>
      <p:sp>
        <p:nvSpPr>
          <p:cNvPr id="31747" name="Rectangle 3"/>
          <p:cNvSpPr>
            <a:spLocks noGrp="1" noChangeArrowheads="1"/>
          </p:cNvSpPr>
          <p:nvPr>
            <p:ph type="dt" idx="1"/>
          </p:nvPr>
        </p:nvSpPr>
        <p:spPr bwMode="auto">
          <a:xfrm>
            <a:off x="4021139" y="0"/>
            <a:ext cx="3076575" cy="51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defTabSz="990600">
              <a:defRPr sz="1300" smtClean="0">
                <a:latin typeface="Arial" charset="0"/>
                <a:ea typeface="ＭＳ Ｐゴシック" pitchFamily="50" charset="-128"/>
              </a:defRPr>
            </a:lvl1pPr>
          </a:lstStyle>
          <a:p>
            <a:pPr>
              <a:defRPr/>
            </a:pPr>
            <a:endParaRPr lang="en-US" altLang="ja-JP"/>
          </a:p>
        </p:txBody>
      </p:sp>
      <p:sp>
        <p:nvSpPr>
          <p:cNvPr id="35844" name="Rectangle 4"/>
          <p:cNvSpPr>
            <a:spLocks noGrp="1" noRot="1" noChangeAspect="1" noChangeArrowheads="1" noTextEdit="1"/>
          </p:cNvSpPr>
          <p:nvPr>
            <p:ph type="sldImg" idx="2"/>
          </p:nvPr>
        </p:nvSpPr>
        <p:spPr bwMode="auto">
          <a:xfrm>
            <a:off x="993775" y="766763"/>
            <a:ext cx="5111750" cy="3833812"/>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1749" name="Rectangle 5"/>
          <p:cNvSpPr>
            <a:spLocks noGrp="1" noChangeArrowheads="1"/>
          </p:cNvSpPr>
          <p:nvPr>
            <p:ph type="body" sz="quarter" idx="3"/>
          </p:nvPr>
        </p:nvSpPr>
        <p:spPr bwMode="auto">
          <a:xfrm>
            <a:off x="709614" y="4855647"/>
            <a:ext cx="5680075" cy="4600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31750" name="Rectangle 6"/>
          <p:cNvSpPr>
            <a:spLocks noGrp="1" noChangeArrowheads="1"/>
          </p:cNvSpPr>
          <p:nvPr>
            <p:ph type="ftr" sz="quarter" idx="4"/>
          </p:nvPr>
        </p:nvSpPr>
        <p:spPr bwMode="auto">
          <a:xfrm>
            <a:off x="1" y="9711294"/>
            <a:ext cx="3076575" cy="51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defTabSz="990600">
              <a:defRPr sz="1300" smtClean="0">
                <a:latin typeface="Arial" charset="0"/>
                <a:ea typeface="ＭＳ Ｐゴシック" pitchFamily="50" charset="-128"/>
              </a:defRPr>
            </a:lvl1pPr>
          </a:lstStyle>
          <a:p>
            <a:pPr>
              <a:defRPr/>
            </a:pPr>
            <a:endParaRPr lang="en-US" altLang="ja-JP"/>
          </a:p>
        </p:txBody>
      </p:sp>
      <p:sp>
        <p:nvSpPr>
          <p:cNvPr id="31751" name="Rectangle 7"/>
          <p:cNvSpPr>
            <a:spLocks noGrp="1" noChangeArrowheads="1"/>
          </p:cNvSpPr>
          <p:nvPr>
            <p:ph type="sldNum" sz="quarter" idx="5"/>
          </p:nvPr>
        </p:nvSpPr>
        <p:spPr bwMode="auto">
          <a:xfrm>
            <a:off x="4021139" y="9711294"/>
            <a:ext cx="3076575" cy="51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defTabSz="990600">
              <a:defRPr sz="1300">
                <a:latin typeface="Arial" panose="020B0604020202020204" pitchFamily="34" charset="0"/>
                <a:ea typeface="ＭＳ Ｐゴシック" panose="020B0600070205080204" pitchFamily="50" charset="-128"/>
              </a:defRPr>
            </a:lvl1pPr>
          </a:lstStyle>
          <a:p>
            <a:fld id="{B1573510-2C33-4309-9127-10EF3F5EE7F9}" type="slidenum">
              <a:rPr lang="en-US" altLang="ja-JP"/>
              <a:pPr/>
              <a:t>‹#›</a:t>
            </a:fld>
            <a:endParaRPr lang="en-US" altLang="ja-JP"/>
          </a:p>
        </p:txBody>
      </p:sp>
    </p:spTree>
    <p:extLst>
      <p:ext uri="{BB962C8B-B14F-4D97-AF65-F5344CB8AC3E}">
        <p14:creationId xmlns:p14="http://schemas.microsoft.com/office/powerpoint/2010/main" val="14450265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Hello, everyone. My name is </a:t>
            </a:r>
            <a:r>
              <a:rPr kumimoji="1" lang="en-US" altLang="ja-JP" dirty="0" err="1"/>
              <a:t>Hiroto</a:t>
            </a:r>
            <a:r>
              <a:rPr kumimoji="1" lang="en-US" altLang="ja-JP" dirty="0"/>
              <a:t> Nakada.</a:t>
            </a:r>
          </a:p>
          <a:p>
            <a:r>
              <a:rPr kumimoji="1" lang="en-US" altLang="ja-JP" dirty="0"/>
              <a:t> Today, I’m going to make a presentation about “</a:t>
            </a:r>
            <a:r>
              <a:rPr lang="en-US" altLang="ja-JP" b="0" dirty="0"/>
              <a:t>Development of Shelter Navigation with Considering Three Cs in the Corona Age”</a:t>
            </a:r>
            <a:endParaRPr kumimoji="1" lang="en-US" altLang="ja-JP" dirty="0"/>
          </a:p>
          <a:p>
            <a:r>
              <a:rPr kumimoji="1" lang="ja-JP" altLang="en-US" dirty="0"/>
              <a:t>こんにちは。</a:t>
            </a:r>
            <a:endParaRPr kumimoji="1" lang="en-US" altLang="ja-JP" dirty="0"/>
          </a:p>
          <a:p>
            <a:r>
              <a:rPr kumimoji="1" lang="ja-JP" altLang="en-US" dirty="0"/>
              <a:t>神戸大学</a:t>
            </a:r>
            <a:r>
              <a:rPr kumimoji="1" lang="en-US" altLang="ja-JP" dirty="0"/>
              <a:t>ROOT</a:t>
            </a:r>
            <a:r>
              <a:rPr kumimoji="1" lang="ja-JP" altLang="en-US" dirty="0"/>
              <a:t>プログラム実践ステージ生の中田ひろとです．</a:t>
            </a:r>
            <a:endParaRPr kumimoji="1" lang="en-US" altLang="ja-JP" dirty="0"/>
          </a:p>
          <a:p>
            <a:r>
              <a:rPr kumimoji="1" lang="ja-JP" altLang="en-US" dirty="0"/>
              <a:t>今回は、スケジュールが合わず、動画での発表とさせていただきます。</a:t>
            </a:r>
            <a:endParaRPr kumimoji="1" lang="en-US" altLang="ja-JP" dirty="0"/>
          </a:p>
          <a:p>
            <a:pPr marL="0" marR="0" indent="0" algn="l" defTabSz="914400" rtl="0" eaLnBrk="0" fontAlgn="base" latinLnBrk="0" hangingPunct="0">
              <a:lnSpc>
                <a:spcPct val="100000"/>
              </a:lnSpc>
              <a:spcBef>
                <a:spcPct val="30000"/>
              </a:spcBef>
              <a:spcAft>
                <a:spcPct val="0"/>
              </a:spcAft>
              <a:buClrTx/>
              <a:buSzTx/>
              <a:buFontTx/>
              <a:buNone/>
              <a:tabLst/>
              <a:defRPr/>
            </a:pPr>
            <a:r>
              <a:rPr kumimoji="1" lang="ja-JP" altLang="en-US" dirty="0"/>
              <a:t>今から，コロナ時代の密を考慮した</a:t>
            </a:r>
            <a:br>
              <a:rPr kumimoji="1" lang="ja-JP" altLang="en-US" dirty="0"/>
            </a:br>
            <a:r>
              <a:rPr kumimoji="1" lang="ja-JP" altLang="en-US" dirty="0"/>
              <a:t>避難所ナビゲーションアプリの開発</a:t>
            </a:r>
            <a:r>
              <a:rPr kumimoji="1" lang="ja-JP" altLang="en-US" baseline="0" dirty="0"/>
              <a:t>について発表いたします．</a:t>
            </a:r>
            <a:endParaRPr kumimoji="1" lang="ja-JP" altLang="en-US" dirty="0"/>
          </a:p>
        </p:txBody>
      </p:sp>
      <p:sp>
        <p:nvSpPr>
          <p:cNvPr id="4" name="スライド番号プレースホルダー 3"/>
          <p:cNvSpPr>
            <a:spLocks noGrp="1"/>
          </p:cNvSpPr>
          <p:nvPr>
            <p:ph type="sldNum" sz="quarter" idx="10"/>
          </p:nvPr>
        </p:nvSpPr>
        <p:spPr/>
        <p:txBody>
          <a:bodyPr/>
          <a:lstStyle/>
          <a:p>
            <a:fld id="{B1573510-2C33-4309-9127-10EF3F5EE7F9}" type="slidenum">
              <a:rPr lang="en-US" altLang="ja-JP" smtClean="0"/>
              <a:pPr/>
              <a:t>1</a:t>
            </a:fld>
            <a:endParaRPr lang="en-US" altLang="ja-JP"/>
          </a:p>
        </p:txBody>
      </p:sp>
    </p:spTree>
    <p:extLst>
      <p:ext uri="{BB962C8B-B14F-4D97-AF65-F5344CB8AC3E}">
        <p14:creationId xmlns:p14="http://schemas.microsoft.com/office/powerpoint/2010/main" val="3285615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チェックインエンティティも図に加える</a:t>
            </a:r>
            <a:endParaRPr kumimoji="1" lang="ja-JP" altLang="en-US" dirty="0"/>
          </a:p>
        </p:txBody>
      </p:sp>
      <p:sp>
        <p:nvSpPr>
          <p:cNvPr id="4" name="スライド番号プレースホルダー 3"/>
          <p:cNvSpPr>
            <a:spLocks noGrp="1"/>
          </p:cNvSpPr>
          <p:nvPr>
            <p:ph type="sldNum" sz="quarter" idx="10"/>
          </p:nvPr>
        </p:nvSpPr>
        <p:spPr/>
        <p:txBody>
          <a:bodyPr/>
          <a:lstStyle/>
          <a:p>
            <a:fld id="{B1573510-2C33-4309-9127-10EF3F5EE7F9}" type="slidenum">
              <a:rPr lang="en-US" altLang="ja-JP" smtClean="0"/>
              <a:pPr/>
              <a:t>11</a:t>
            </a:fld>
            <a:endParaRPr lang="en-US" altLang="ja-JP"/>
          </a:p>
        </p:txBody>
      </p:sp>
    </p:spTree>
    <p:extLst>
      <p:ext uri="{BB962C8B-B14F-4D97-AF65-F5344CB8AC3E}">
        <p14:creationId xmlns:p14="http://schemas.microsoft.com/office/powerpoint/2010/main" val="1813273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誰かが避難するたびにリアルタイムに地図上に混雑度が反映されることを書くべき？</a:t>
            </a:r>
            <a:endParaRPr kumimoji="1" lang="ja-JP" altLang="en-US" dirty="0"/>
          </a:p>
        </p:txBody>
      </p:sp>
      <p:sp>
        <p:nvSpPr>
          <p:cNvPr id="4" name="スライド番号プレースホルダー 3"/>
          <p:cNvSpPr>
            <a:spLocks noGrp="1"/>
          </p:cNvSpPr>
          <p:nvPr>
            <p:ph type="sldNum" sz="quarter" idx="10"/>
          </p:nvPr>
        </p:nvSpPr>
        <p:spPr/>
        <p:txBody>
          <a:bodyPr/>
          <a:lstStyle/>
          <a:p>
            <a:fld id="{B1573510-2C33-4309-9127-10EF3F5EE7F9}" type="slidenum">
              <a:rPr lang="en-US" altLang="ja-JP" smtClean="0"/>
              <a:pPr/>
              <a:t>12</a:t>
            </a:fld>
            <a:endParaRPr lang="en-US" altLang="ja-JP"/>
          </a:p>
        </p:txBody>
      </p:sp>
    </p:spTree>
    <p:extLst>
      <p:ext uri="{BB962C8B-B14F-4D97-AF65-F5344CB8AC3E}">
        <p14:creationId xmlns:p14="http://schemas.microsoft.com/office/powerpoint/2010/main" val="11779021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1573510-2C33-4309-9127-10EF3F5EE7F9}" type="slidenum">
              <a:rPr lang="en-US" altLang="ja-JP" smtClean="0"/>
              <a:pPr/>
              <a:t>13</a:t>
            </a:fld>
            <a:endParaRPr lang="en-US" altLang="ja-JP"/>
          </a:p>
        </p:txBody>
      </p:sp>
    </p:spTree>
    <p:extLst>
      <p:ext uri="{BB962C8B-B14F-4D97-AF65-F5344CB8AC3E}">
        <p14:creationId xmlns:p14="http://schemas.microsoft.com/office/powerpoint/2010/main" val="4170204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B1573510-2C33-4309-9127-10EF3F5EE7F9}" type="slidenum">
              <a:rPr lang="en-US" altLang="ja-JP" smtClean="0"/>
              <a:pPr/>
              <a:t>17</a:t>
            </a:fld>
            <a:endParaRPr lang="en-US" altLang="ja-JP"/>
          </a:p>
        </p:txBody>
      </p:sp>
    </p:spTree>
    <p:extLst>
      <p:ext uri="{BB962C8B-B14F-4D97-AF65-F5344CB8AC3E}">
        <p14:creationId xmlns:p14="http://schemas.microsoft.com/office/powerpoint/2010/main" val="37745555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1573510-2C33-4309-9127-10EF3F5EE7F9}" type="slidenum">
              <a:rPr lang="en-US" altLang="ja-JP" smtClean="0"/>
              <a:pPr/>
              <a:t>18</a:t>
            </a:fld>
            <a:endParaRPr lang="en-US" altLang="ja-JP"/>
          </a:p>
        </p:txBody>
      </p:sp>
    </p:spTree>
    <p:extLst>
      <p:ext uri="{BB962C8B-B14F-4D97-AF65-F5344CB8AC3E}">
        <p14:creationId xmlns:p14="http://schemas.microsoft.com/office/powerpoint/2010/main" val="1765401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チェックインエンティティも図に加える</a:t>
            </a:r>
            <a:endParaRPr kumimoji="1" lang="ja-JP" altLang="en-US" dirty="0"/>
          </a:p>
        </p:txBody>
      </p:sp>
      <p:sp>
        <p:nvSpPr>
          <p:cNvPr id="4" name="スライド番号プレースホルダー 3"/>
          <p:cNvSpPr>
            <a:spLocks noGrp="1"/>
          </p:cNvSpPr>
          <p:nvPr>
            <p:ph type="sldNum" sz="quarter" idx="10"/>
          </p:nvPr>
        </p:nvSpPr>
        <p:spPr/>
        <p:txBody>
          <a:bodyPr/>
          <a:lstStyle/>
          <a:p>
            <a:fld id="{B1573510-2C33-4309-9127-10EF3F5EE7F9}" type="slidenum">
              <a:rPr lang="en-US" altLang="ja-JP" smtClean="0"/>
              <a:pPr/>
              <a:t>20</a:t>
            </a:fld>
            <a:endParaRPr lang="en-US" altLang="ja-JP"/>
          </a:p>
        </p:txBody>
      </p:sp>
    </p:spTree>
    <p:extLst>
      <p:ext uri="{BB962C8B-B14F-4D97-AF65-F5344CB8AC3E}">
        <p14:creationId xmlns:p14="http://schemas.microsoft.com/office/powerpoint/2010/main" val="9954607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プロトタイプでの避難所の表示範囲は、ユーザから半径</a:t>
            </a:r>
            <a:r>
              <a:rPr kumimoji="1" lang="en-US" altLang="ja-JP" dirty="0" smtClean="0"/>
              <a:t>1</a:t>
            </a:r>
            <a:r>
              <a:rPr kumimoji="1" lang="ja-JP" altLang="en-US" dirty="0" smtClean="0"/>
              <a:t>㎞以内としている</a:t>
            </a:r>
            <a:endParaRPr kumimoji="1" lang="ja-JP" altLang="en-US" dirty="0"/>
          </a:p>
        </p:txBody>
      </p:sp>
      <p:sp>
        <p:nvSpPr>
          <p:cNvPr id="4" name="スライド番号プレースホルダー 3"/>
          <p:cNvSpPr>
            <a:spLocks noGrp="1"/>
          </p:cNvSpPr>
          <p:nvPr>
            <p:ph type="sldNum" sz="quarter" idx="10"/>
          </p:nvPr>
        </p:nvSpPr>
        <p:spPr/>
        <p:txBody>
          <a:bodyPr/>
          <a:lstStyle/>
          <a:p>
            <a:fld id="{B1573510-2C33-4309-9127-10EF3F5EE7F9}" type="slidenum">
              <a:rPr lang="en-US" altLang="ja-JP" smtClean="0"/>
              <a:pPr/>
              <a:t>23</a:t>
            </a:fld>
            <a:endParaRPr lang="en-US" altLang="ja-JP"/>
          </a:p>
        </p:txBody>
      </p:sp>
    </p:spTree>
    <p:extLst>
      <p:ext uri="{BB962C8B-B14F-4D97-AF65-F5344CB8AC3E}">
        <p14:creationId xmlns:p14="http://schemas.microsoft.com/office/powerpoint/2010/main" val="28029337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1573510-2C33-4309-9127-10EF3F5EE7F9}" type="slidenum">
              <a:rPr lang="en-US" altLang="ja-JP" smtClean="0"/>
              <a:pPr/>
              <a:t>24</a:t>
            </a:fld>
            <a:endParaRPr lang="en-US" altLang="ja-JP"/>
          </a:p>
        </p:txBody>
      </p:sp>
    </p:spTree>
    <p:extLst>
      <p:ext uri="{BB962C8B-B14F-4D97-AF65-F5344CB8AC3E}">
        <p14:creationId xmlns:p14="http://schemas.microsoft.com/office/powerpoint/2010/main" val="16058907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避難所から離れすぎた場合「チェックアウトしますか？」的なアナウンスを出したい</a:t>
            </a:r>
            <a:endParaRPr kumimoji="1" lang="ja-JP" altLang="en-US" dirty="0"/>
          </a:p>
        </p:txBody>
      </p:sp>
      <p:sp>
        <p:nvSpPr>
          <p:cNvPr id="4" name="スライド番号プレースホルダー 3"/>
          <p:cNvSpPr>
            <a:spLocks noGrp="1"/>
          </p:cNvSpPr>
          <p:nvPr>
            <p:ph type="sldNum" sz="quarter" idx="10"/>
          </p:nvPr>
        </p:nvSpPr>
        <p:spPr/>
        <p:txBody>
          <a:bodyPr/>
          <a:lstStyle/>
          <a:p>
            <a:fld id="{B1573510-2C33-4309-9127-10EF3F5EE7F9}" type="slidenum">
              <a:rPr lang="en-US" altLang="ja-JP" smtClean="0"/>
              <a:pPr/>
              <a:t>25</a:t>
            </a:fld>
            <a:endParaRPr lang="en-US" altLang="ja-JP"/>
          </a:p>
        </p:txBody>
      </p:sp>
    </p:spTree>
    <p:extLst>
      <p:ext uri="{BB962C8B-B14F-4D97-AF65-F5344CB8AC3E}">
        <p14:creationId xmlns:p14="http://schemas.microsoft.com/office/powerpoint/2010/main" val="2777120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Every years, many disasters happens in Japan. This picture was taken in Kumamoto after heavy rain disaster 2020.7. </a:t>
            </a:r>
          </a:p>
          <a:p>
            <a:r>
              <a:rPr kumimoji="1" lang="en-US" altLang="ja-JP" dirty="0"/>
              <a:t>Then, people fail to evacuate in disaster because of lack of awareness and preparedness, Normalcy bias and Unaware of when and where to evacuate.</a:t>
            </a:r>
          </a:p>
          <a:p>
            <a:r>
              <a:rPr kumimoji="1" lang="en-US" altLang="ja-JP" dirty="0"/>
              <a:t>In addition, COVID-19 makes things much worse.  For example, citizens hesitate to evacuate because they are afraid of the risk of infection. </a:t>
            </a:r>
          </a:p>
          <a:p>
            <a:r>
              <a:rPr kumimoji="1" lang="en-US" altLang="ja-JP" dirty="0"/>
              <a:t>And the capacity of shelters is limited by local government to avoid 3Cs, therefore shelters may refuse to accept people.</a:t>
            </a:r>
          </a:p>
          <a:p>
            <a:r>
              <a:rPr kumimoji="1" lang="en-US" altLang="ja-JP" dirty="0"/>
              <a:t>In fact, Refusing to accept people was happen such this article.</a:t>
            </a:r>
          </a:p>
          <a:p>
            <a:r>
              <a:rPr kumimoji="1" lang="en-US" altLang="ja-JP" dirty="0"/>
              <a:t>How the disaster evacuation in the corona age should be?</a:t>
            </a:r>
          </a:p>
          <a:p>
            <a:endParaRPr kumimoji="1" lang="en-US" altLang="ja-JP" dirty="0"/>
          </a:p>
          <a:p>
            <a:r>
              <a:rPr kumimoji="1" lang="ja-JP" altLang="en-US"/>
              <a:t>日本は災害大国です．</a:t>
            </a:r>
            <a:endParaRPr kumimoji="1" lang="en-US" altLang="ja-JP" dirty="0"/>
          </a:p>
          <a:p>
            <a:r>
              <a:rPr kumimoji="1" lang="ja-JP" altLang="en-US"/>
              <a:t>毎年災害に見舞われ，多くの人が逃げ遅れによって，なくなっています．</a:t>
            </a:r>
            <a:endParaRPr kumimoji="1" lang="en-US" altLang="ja-JP" dirty="0"/>
          </a:p>
          <a:p>
            <a:r>
              <a:rPr kumimoji="1" lang="ja-JP" altLang="en-US"/>
              <a:t>これは，・・・・</a:t>
            </a:r>
          </a:p>
        </p:txBody>
      </p:sp>
      <p:sp>
        <p:nvSpPr>
          <p:cNvPr id="4" name="スライド番号プレースホルダー 3"/>
          <p:cNvSpPr>
            <a:spLocks noGrp="1"/>
          </p:cNvSpPr>
          <p:nvPr>
            <p:ph type="sldNum" sz="quarter" idx="10"/>
          </p:nvPr>
        </p:nvSpPr>
        <p:spPr/>
        <p:txBody>
          <a:bodyPr/>
          <a:lstStyle/>
          <a:p>
            <a:fld id="{B1573510-2C33-4309-9127-10EF3F5EE7F9}" type="slidenum">
              <a:rPr lang="en-US" altLang="ja-JP" smtClean="0"/>
              <a:pPr/>
              <a:t>2</a:t>
            </a:fld>
            <a:endParaRPr lang="en-US" altLang="ja-JP"/>
          </a:p>
        </p:txBody>
      </p:sp>
    </p:spTree>
    <p:extLst>
      <p:ext uri="{BB962C8B-B14F-4D97-AF65-F5344CB8AC3E}">
        <p14:creationId xmlns:p14="http://schemas.microsoft.com/office/powerpoint/2010/main" val="3396278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Local governments are thinking and doing new policies.</a:t>
            </a:r>
          </a:p>
          <a:p>
            <a:r>
              <a:rPr kumimoji="1" lang="en-US" altLang="ja-JP" dirty="0"/>
              <a:t>One of them is to develop corona-aware evacuation shelters.</a:t>
            </a:r>
          </a:p>
          <a:p>
            <a:r>
              <a:rPr kumimoji="1" lang="en-US" altLang="ja-JP" dirty="0"/>
              <a:t>They make a new guideline avoiding 3Cs in shelters. For example, space layout and floor plan, thermometry, health inquiry and phone-based alert etcetera.</a:t>
            </a:r>
          </a:p>
          <a:p>
            <a:r>
              <a:rPr kumimoji="1" lang="en-US" altLang="ja-JP" dirty="0"/>
              <a:t>This image is one example of that. People are separated each space per four or per two. And each space are separated by two meters.</a:t>
            </a:r>
          </a:p>
          <a:p>
            <a:r>
              <a:rPr kumimoji="1" lang="en-US" altLang="ja-JP" dirty="0" err="1"/>
              <a:t>Nichinan</a:t>
            </a:r>
            <a:r>
              <a:rPr kumimoji="1" lang="en-US" altLang="ja-JP" dirty="0"/>
              <a:t>-City, Miyazaki started online delivery of congestion information by smartphone application, VACAN. </a:t>
            </a:r>
          </a:p>
          <a:p>
            <a:r>
              <a:rPr kumimoji="1" lang="en-US" altLang="ja-JP" dirty="0"/>
              <a:t>This is screenshot of VACAN. Each shelter status are shown with icon in the map.</a:t>
            </a:r>
          </a:p>
          <a:p>
            <a:r>
              <a:rPr kumimoji="1" lang="en-US" altLang="ja-JP" dirty="0"/>
              <a:t>But, this application needs staff’s manually updating the status on site.</a:t>
            </a:r>
          </a:p>
          <a:p>
            <a:r>
              <a:rPr kumimoji="1" lang="en-US" altLang="ja-JP" dirty="0"/>
              <a:t>Citizens are completely relying on local government. </a:t>
            </a:r>
          </a:p>
          <a:p>
            <a:r>
              <a:rPr kumimoji="1" lang="en-US" altLang="ja-JP" dirty="0"/>
              <a:t>New policies like this will add heavy workload to staff and result in lack of scalability for number of citizens and shelters. </a:t>
            </a:r>
          </a:p>
          <a:p>
            <a:r>
              <a:rPr kumimoji="1" lang="en-US" altLang="ja-JP" dirty="0"/>
              <a:t>So, my research question is “In the corona age, how can citizens find appropriate shelters by themselves, without relying on government staff?”</a:t>
            </a:r>
          </a:p>
          <a:p>
            <a:endParaRPr kumimoji="1" lang="en-US" altLang="ja-JP" dirty="0"/>
          </a:p>
          <a:p>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B1573510-2C33-4309-9127-10EF3F5EE7F9}" type="slidenum">
              <a:rPr lang="en-US" altLang="ja-JP" smtClean="0"/>
              <a:pPr/>
              <a:t>3</a:t>
            </a:fld>
            <a:endParaRPr lang="en-US" altLang="ja-JP"/>
          </a:p>
        </p:txBody>
      </p:sp>
    </p:spTree>
    <p:extLst>
      <p:ext uri="{BB962C8B-B14F-4D97-AF65-F5344CB8AC3E}">
        <p14:creationId xmlns:p14="http://schemas.microsoft.com/office/powerpoint/2010/main" val="890414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Our research goal is to achieve safe and smooth evacuation avoiding 3Cs in shelters by self-help effort of citizens.</a:t>
            </a:r>
          </a:p>
          <a:p>
            <a:r>
              <a:rPr kumimoji="1" lang="en-US" altLang="ja-JP" dirty="0"/>
              <a:t>We approach this research by developing “shelter </a:t>
            </a:r>
            <a:r>
              <a:rPr kumimoji="1" lang="en-US" altLang="ja-JP" dirty="0" err="1"/>
              <a:t>navi</a:t>
            </a:r>
            <a:r>
              <a:rPr kumimoji="1" lang="en-US" altLang="ja-JP" dirty="0"/>
              <a:t>”, a smartphone- based navigation application.</a:t>
            </a:r>
          </a:p>
          <a:p>
            <a:r>
              <a:rPr kumimoji="1" lang="en-US" altLang="ja-JP" dirty="0"/>
              <a:t>Cloud server manages location and status of shelters. This table shows each shelter status, name, address, Max number of family member, and current status.</a:t>
            </a:r>
          </a:p>
          <a:p>
            <a:r>
              <a:rPr kumimoji="1" lang="en-US" altLang="ja-JP" dirty="0"/>
              <a:t>In “A” high school, it can accept 50 people and 48 people evacuated. So A high school is crowded and the status are shown in red. </a:t>
            </a:r>
          </a:p>
          <a:p>
            <a:r>
              <a:rPr kumimoji="1" lang="en-US" altLang="ja-JP" dirty="0"/>
              <a:t>D sports center is vacant. So the statue of D sports center is shown in green.</a:t>
            </a:r>
          </a:p>
          <a:p>
            <a:r>
              <a:rPr kumimoji="1" lang="en-US" altLang="ja-JP" dirty="0"/>
              <a:t>citizens can search shelter and the status with this application on smartphone.</a:t>
            </a:r>
          </a:p>
          <a:p>
            <a:r>
              <a:rPr kumimoji="1" lang="en-US" altLang="ja-JP" dirty="0"/>
              <a:t>Citizen’s current position is shown as a blue circle on the map. </a:t>
            </a:r>
          </a:p>
          <a:p>
            <a:r>
              <a:rPr kumimoji="1" lang="en-US" altLang="ja-JP" dirty="0"/>
              <a:t>Citizens evacuate to the vacant shelter following the map.</a:t>
            </a:r>
          </a:p>
          <a:p>
            <a:r>
              <a:rPr kumimoji="1" lang="en-US" altLang="ja-JP" dirty="0"/>
              <a:t>As citizens “check in”, the system updates the status.</a:t>
            </a:r>
          </a:p>
          <a:p>
            <a:endParaRPr kumimoji="1" lang="ja-JP" altLang="en-US"/>
          </a:p>
        </p:txBody>
      </p:sp>
      <p:sp>
        <p:nvSpPr>
          <p:cNvPr id="4" name="スライド番号プレースホルダー 3"/>
          <p:cNvSpPr>
            <a:spLocks noGrp="1"/>
          </p:cNvSpPr>
          <p:nvPr>
            <p:ph type="sldNum" sz="quarter" idx="5"/>
          </p:nvPr>
        </p:nvSpPr>
        <p:spPr/>
        <p:txBody>
          <a:bodyPr/>
          <a:lstStyle/>
          <a:p>
            <a:fld id="{B1573510-2C33-4309-9127-10EF3F5EE7F9}" type="slidenum">
              <a:rPr lang="en-US" altLang="ja-JP" smtClean="0"/>
              <a:pPr/>
              <a:t>4</a:t>
            </a:fld>
            <a:endParaRPr lang="en-US" altLang="ja-JP"/>
          </a:p>
        </p:txBody>
      </p:sp>
    </p:spTree>
    <p:extLst>
      <p:ext uri="{BB962C8B-B14F-4D97-AF65-F5344CB8AC3E}">
        <p14:creationId xmlns:p14="http://schemas.microsoft.com/office/powerpoint/2010/main" val="17986795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 will talk about citizens use cases.</a:t>
            </a:r>
          </a:p>
          <a:p>
            <a:r>
              <a:rPr kumimoji="1" lang="en-US" altLang="ja-JP" dirty="0"/>
              <a:t>First, citizens need to register household information to use ”Shelter Navi”.</a:t>
            </a:r>
          </a:p>
          <a:p>
            <a:r>
              <a:rPr kumimoji="1" lang="en-US" altLang="ja-JP" dirty="0"/>
              <a:t>Name, home address, email, phone, and number of family member.</a:t>
            </a:r>
          </a:p>
          <a:p>
            <a:r>
              <a:rPr kumimoji="1" lang="en-US" altLang="ja-JP" dirty="0"/>
              <a:t>Second, citizens can search shelters.</a:t>
            </a:r>
          </a:p>
          <a:p>
            <a:r>
              <a:rPr kumimoji="1" lang="en-US" altLang="ja-JP" dirty="0"/>
              <a:t>When disaster occurs, system visualizes shelters with congestion status on a map.</a:t>
            </a:r>
          </a:p>
          <a:p>
            <a:r>
              <a:rPr kumimoji="1" lang="en-US" altLang="ja-JP" dirty="0"/>
              <a:t>With the map, citizens searches a shelter to evacuate.</a:t>
            </a:r>
          </a:p>
          <a:p>
            <a:r>
              <a:rPr kumimoji="1" lang="en-US" altLang="ja-JP" dirty="0"/>
              <a:t>Third, when citizens moves to the shelter,  </a:t>
            </a:r>
          </a:p>
          <a:p>
            <a:r>
              <a:rPr kumimoji="1" lang="en-US" altLang="ja-JP" dirty="0"/>
              <a:t>and presses “check-in” button, </a:t>
            </a:r>
          </a:p>
          <a:p>
            <a:r>
              <a:rPr kumimoji="1" lang="en-US" altLang="ja-JP" dirty="0"/>
              <a:t>system records the check-in, and updates the status of the shelter.</a:t>
            </a:r>
          </a:p>
        </p:txBody>
      </p:sp>
      <p:sp>
        <p:nvSpPr>
          <p:cNvPr id="4" name="スライド番号プレースホルダー 3"/>
          <p:cNvSpPr>
            <a:spLocks noGrp="1"/>
          </p:cNvSpPr>
          <p:nvPr>
            <p:ph type="sldNum" sz="quarter" idx="5"/>
          </p:nvPr>
        </p:nvSpPr>
        <p:spPr/>
        <p:txBody>
          <a:bodyPr/>
          <a:lstStyle/>
          <a:p>
            <a:fld id="{B1573510-2C33-4309-9127-10EF3F5EE7F9}" type="slidenum">
              <a:rPr lang="en-US" altLang="ja-JP" smtClean="0"/>
              <a:pPr/>
              <a:t>5</a:t>
            </a:fld>
            <a:endParaRPr lang="en-US" altLang="ja-JP"/>
          </a:p>
        </p:txBody>
      </p:sp>
    </p:spTree>
    <p:extLst>
      <p:ext uri="{BB962C8B-B14F-4D97-AF65-F5344CB8AC3E}">
        <p14:creationId xmlns:p14="http://schemas.microsoft.com/office/powerpoint/2010/main" val="2313419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Next, I will talk about local government‘s use cases.</a:t>
            </a:r>
          </a:p>
          <a:p>
            <a:r>
              <a:rPr kumimoji="1" lang="en-US" altLang="ja-JP" dirty="0"/>
              <a:t>First, local governments need to register shelter information.</a:t>
            </a:r>
          </a:p>
          <a:p>
            <a:r>
              <a:rPr kumimoji="1" lang="en-US" altLang="ja-JP" dirty="0"/>
              <a:t>Shelter name, address, </a:t>
            </a:r>
            <a:r>
              <a:rPr kumimoji="1" lang="en-US" altLang="ja-JP" dirty="0" err="1"/>
              <a:t>lat-lng</a:t>
            </a:r>
            <a:r>
              <a:rPr kumimoji="1" lang="en-US" altLang="ja-JP" dirty="0"/>
              <a:t>, capacity and description.</a:t>
            </a:r>
          </a:p>
          <a:p>
            <a:r>
              <a:rPr kumimoji="1" lang="en-US" altLang="ja-JP" dirty="0"/>
              <a:t>Second, staff can check the status of shelters.</a:t>
            </a:r>
          </a:p>
          <a:p>
            <a:r>
              <a:rPr kumimoji="1" lang="en-US" altLang="ja-JP" dirty="0"/>
              <a:t>System shows the current status of every shelter, and staff can checks if the status matches the real situation.</a:t>
            </a:r>
          </a:p>
          <a:p>
            <a:r>
              <a:rPr kumimoji="1" lang="en-US" altLang="ja-JP" dirty="0"/>
              <a:t>Third, System shows the list of evacuated citizens at every shelter, </a:t>
            </a:r>
          </a:p>
          <a:p>
            <a:r>
              <a:rPr kumimoji="1" lang="en-US" altLang="ja-JP" dirty="0"/>
              <a:t>and staff can confirm the safety of any particular citizens.</a:t>
            </a:r>
          </a:p>
          <a:p>
            <a:endParaRPr kumimoji="1" lang="ja-JP" altLang="en-US"/>
          </a:p>
        </p:txBody>
      </p:sp>
      <p:sp>
        <p:nvSpPr>
          <p:cNvPr id="4" name="スライド番号プレースホルダー 3"/>
          <p:cNvSpPr>
            <a:spLocks noGrp="1"/>
          </p:cNvSpPr>
          <p:nvPr>
            <p:ph type="sldNum" sz="quarter" idx="5"/>
          </p:nvPr>
        </p:nvSpPr>
        <p:spPr/>
        <p:txBody>
          <a:bodyPr/>
          <a:lstStyle/>
          <a:p>
            <a:fld id="{B1573510-2C33-4309-9127-10EF3F5EE7F9}" type="slidenum">
              <a:rPr lang="en-US" altLang="ja-JP" smtClean="0"/>
              <a:pPr/>
              <a:t>6</a:t>
            </a:fld>
            <a:endParaRPr lang="en-US" altLang="ja-JP"/>
          </a:p>
        </p:txBody>
      </p:sp>
    </p:spTree>
    <p:extLst>
      <p:ext uri="{BB962C8B-B14F-4D97-AF65-F5344CB8AC3E}">
        <p14:creationId xmlns:p14="http://schemas.microsoft.com/office/powerpoint/2010/main" val="2262775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We implement Shelter Navi as Web Application.</a:t>
            </a:r>
          </a:p>
          <a:p>
            <a:r>
              <a:rPr kumimoji="1" lang="en-US" altLang="ja-JP" dirty="0"/>
              <a:t>Server side takes a layered architecture with REST-API.</a:t>
            </a:r>
          </a:p>
          <a:p>
            <a:r>
              <a:rPr kumimoji="1" lang="en-US" altLang="ja-JP" dirty="0"/>
              <a:t>This application is Java web service with Spring Boot and integrated with Google Maps.</a:t>
            </a:r>
          </a:p>
          <a:p>
            <a:r>
              <a:rPr kumimoji="1" lang="en-US" altLang="ja-JP" dirty="0"/>
              <a:t>Data Base is made up by MySQL.</a:t>
            </a:r>
          </a:p>
          <a:p>
            <a:r>
              <a:rPr kumimoji="1" lang="en-US" altLang="ja-JP" dirty="0"/>
              <a:t>Client side is implemented(</a:t>
            </a:r>
            <a:r>
              <a:rPr kumimoji="1" lang="ja-JP" altLang="en-US"/>
              <a:t>インプルメント</a:t>
            </a:r>
            <a:r>
              <a:rPr kumimoji="1" lang="en-US" altLang="ja-JP" dirty="0"/>
              <a:t>) by HTML and JavaScript on Web browser and use Bootstrap for Responsive Web design. </a:t>
            </a:r>
          </a:p>
        </p:txBody>
      </p:sp>
      <p:sp>
        <p:nvSpPr>
          <p:cNvPr id="4" name="スライド番号プレースホルダー 3"/>
          <p:cNvSpPr>
            <a:spLocks noGrp="1"/>
          </p:cNvSpPr>
          <p:nvPr>
            <p:ph type="sldNum" sz="quarter" idx="5"/>
          </p:nvPr>
        </p:nvSpPr>
        <p:spPr/>
        <p:txBody>
          <a:bodyPr/>
          <a:lstStyle/>
          <a:p>
            <a:fld id="{B1573510-2C33-4309-9127-10EF3F5EE7F9}" type="slidenum">
              <a:rPr lang="en-US" altLang="ja-JP" smtClean="0"/>
              <a:pPr/>
              <a:t>7</a:t>
            </a:fld>
            <a:endParaRPr lang="en-US" altLang="ja-JP"/>
          </a:p>
        </p:txBody>
      </p:sp>
    </p:spTree>
    <p:extLst>
      <p:ext uri="{BB962C8B-B14F-4D97-AF65-F5344CB8AC3E}">
        <p14:creationId xmlns:p14="http://schemas.microsoft.com/office/powerpoint/2010/main" val="3867483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各エンティティについて軽く説明，後々使うインスタンスもここで出しておく</a:t>
            </a:r>
            <a:endParaRPr kumimoji="1" lang="ja-JP" altLang="en-US" dirty="0"/>
          </a:p>
        </p:txBody>
      </p:sp>
      <p:sp>
        <p:nvSpPr>
          <p:cNvPr id="4" name="スライド番号プレースホルダー 3"/>
          <p:cNvSpPr>
            <a:spLocks noGrp="1"/>
          </p:cNvSpPr>
          <p:nvPr>
            <p:ph type="sldNum" sz="quarter" idx="10"/>
          </p:nvPr>
        </p:nvSpPr>
        <p:spPr/>
        <p:txBody>
          <a:bodyPr/>
          <a:lstStyle/>
          <a:p>
            <a:fld id="{B1573510-2C33-4309-9127-10EF3F5EE7F9}" type="slidenum">
              <a:rPr lang="en-US" altLang="ja-JP" smtClean="0"/>
              <a:pPr/>
              <a:t>8</a:t>
            </a:fld>
            <a:endParaRPr lang="en-US" altLang="ja-JP"/>
          </a:p>
        </p:txBody>
      </p:sp>
    </p:spTree>
    <p:extLst>
      <p:ext uri="{BB962C8B-B14F-4D97-AF65-F5344CB8AC3E}">
        <p14:creationId xmlns:p14="http://schemas.microsoft.com/office/powerpoint/2010/main" val="7721336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en-US" dirty="0" smtClean="0"/>
              <a:t>それぞれのエンティティがどのように結びつき，役割を果たすのか簡単に説明</a:t>
            </a:r>
            <a:endParaRPr kumimoji="1" lang="ja-JP" altLang="en-US" dirty="0"/>
          </a:p>
        </p:txBody>
      </p:sp>
      <p:sp>
        <p:nvSpPr>
          <p:cNvPr id="4" name="スライド番号プレースホルダー 3"/>
          <p:cNvSpPr>
            <a:spLocks noGrp="1"/>
          </p:cNvSpPr>
          <p:nvPr>
            <p:ph type="sldNum" sz="quarter" idx="5"/>
          </p:nvPr>
        </p:nvSpPr>
        <p:spPr/>
        <p:txBody>
          <a:bodyPr/>
          <a:lstStyle/>
          <a:p>
            <a:fld id="{B1573510-2C33-4309-9127-10EF3F5EE7F9}" type="slidenum">
              <a:rPr lang="en-US" altLang="ja-JP" smtClean="0"/>
              <a:pPr/>
              <a:t>9</a:t>
            </a:fld>
            <a:endParaRPr lang="en-US" altLang="ja-JP"/>
          </a:p>
        </p:txBody>
      </p:sp>
    </p:spTree>
    <p:extLst>
      <p:ext uri="{BB962C8B-B14F-4D97-AF65-F5344CB8AC3E}">
        <p14:creationId xmlns:p14="http://schemas.microsoft.com/office/powerpoint/2010/main" val="10818307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4" name="Rectangle 5"/>
          <p:cNvSpPr>
            <a:spLocks noChangeArrowheads="1"/>
          </p:cNvSpPr>
          <p:nvPr/>
        </p:nvSpPr>
        <p:spPr bwMode="auto">
          <a:xfrm>
            <a:off x="3175" y="0"/>
            <a:ext cx="9140825" cy="381000"/>
          </a:xfrm>
          <a:prstGeom prst="rect">
            <a:avLst/>
          </a:prstGeom>
          <a:gradFill rotWithShape="0">
            <a:gsLst>
              <a:gs pos="0">
                <a:srgbClr val="145214"/>
              </a:gs>
              <a:gs pos="100000">
                <a:srgbClr val="33CC33"/>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1F7A1F"/>
                  </a:outerShdw>
                </a:effectLst>
              </a14:hiddenEffects>
            </a:ext>
          </a:extLst>
        </p:spPr>
        <p:txBody>
          <a:bodyPr wrap="none" anchor="ctr"/>
          <a:lstStyle>
            <a:lvl1pPr eaLnBrk="0" hangingPunct="0">
              <a:defRPr kumimoji="1" sz="2400">
                <a:solidFill>
                  <a:schemeClr val="tx1"/>
                </a:solidFill>
                <a:latin typeface="Times" panose="02020603050405020304" pitchFamily="18" charset="0"/>
                <a:ea typeface="Osaka" charset="-128"/>
              </a:defRPr>
            </a:lvl1pPr>
            <a:lvl2pPr marL="742950" indent="-285750" eaLnBrk="0" hangingPunct="0">
              <a:defRPr kumimoji="1" sz="2400">
                <a:solidFill>
                  <a:schemeClr val="tx1"/>
                </a:solidFill>
                <a:latin typeface="Times" panose="02020603050405020304" pitchFamily="18" charset="0"/>
                <a:ea typeface="Osaka" charset="-128"/>
              </a:defRPr>
            </a:lvl2pPr>
            <a:lvl3pPr marL="1143000" indent="-228600" eaLnBrk="0" hangingPunct="0">
              <a:defRPr kumimoji="1" sz="2400">
                <a:solidFill>
                  <a:schemeClr val="tx1"/>
                </a:solidFill>
                <a:latin typeface="Times" panose="02020603050405020304" pitchFamily="18" charset="0"/>
                <a:ea typeface="Osaka" charset="-128"/>
              </a:defRPr>
            </a:lvl3pPr>
            <a:lvl4pPr marL="1600200" indent="-228600" eaLnBrk="0" hangingPunct="0">
              <a:defRPr kumimoji="1" sz="2400">
                <a:solidFill>
                  <a:schemeClr val="tx1"/>
                </a:solidFill>
                <a:latin typeface="Times" panose="02020603050405020304" pitchFamily="18" charset="0"/>
                <a:ea typeface="Osaka" charset="-128"/>
              </a:defRPr>
            </a:lvl4pPr>
            <a:lvl5pPr marL="2057400" indent="-228600" eaLnBrk="0" hangingPunct="0">
              <a:defRPr kumimoji="1" sz="2400">
                <a:solidFill>
                  <a:schemeClr val="tx1"/>
                </a:solidFill>
                <a:latin typeface="Times" panose="02020603050405020304" pitchFamily="18" charset="0"/>
                <a:ea typeface="Osaka" charset="-128"/>
              </a:defRPr>
            </a:lvl5pPr>
            <a:lvl6pPr marL="25146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6pPr>
            <a:lvl7pPr marL="29718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7pPr>
            <a:lvl8pPr marL="34290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8pPr>
            <a:lvl9pPr marL="38862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9pPr>
          </a:lstStyle>
          <a:p>
            <a:pPr eaLnBrk="1" hangingPunct="1"/>
            <a:r>
              <a:rPr lang="ja-JP" altLang="en-US" sz="1600" b="1">
                <a:solidFill>
                  <a:schemeClr val="bg1"/>
                </a:solidFill>
                <a:latin typeface="Arial" panose="020B0604020202020204" pitchFamily="34" charset="0"/>
                <a:ea typeface="ＭＳ Ｐゴシック" panose="020B0600070205080204" pitchFamily="50" charset="-128"/>
              </a:rPr>
              <a:t>中村匡秀：スマートホームとスマートシティ</a:t>
            </a:r>
          </a:p>
        </p:txBody>
      </p:sp>
      <p:sp>
        <p:nvSpPr>
          <p:cNvPr id="5" name="Rectangle 7"/>
          <p:cNvSpPr>
            <a:spLocks noChangeArrowheads="1"/>
          </p:cNvSpPr>
          <p:nvPr/>
        </p:nvSpPr>
        <p:spPr bwMode="auto">
          <a:xfrm>
            <a:off x="7321550" y="0"/>
            <a:ext cx="18224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panose="02020603050405020304" pitchFamily="18" charset="0"/>
                <a:ea typeface="Osaka" charset="-128"/>
              </a:defRPr>
            </a:lvl1pPr>
            <a:lvl2pPr marL="742950" indent="-285750" eaLnBrk="0" hangingPunct="0">
              <a:defRPr kumimoji="1" sz="2400">
                <a:solidFill>
                  <a:schemeClr val="tx1"/>
                </a:solidFill>
                <a:latin typeface="Times" panose="02020603050405020304" pitchFamily="18" charset="0"/>
                <a:ea typeface="Osaka" charset="-128"/>
              </a:defRPr>
            </a:lvl2pPr>
            <a:lvl3pPr marL="1143000" indent="-228600" eaLnBrk="0" hangingPunct="0">
              <a:defRPr kumimoji="1" sz="2400">
                <a:solidFill>
                  <a:schemeClr val="tx1"/>
                </a:solidFill>
                <a:latin typeface="Times" panose="02020603050405020304" pitchFamily="18" charset="0"/>
                <a:ea typeface="Osaka" charset="-128"/>
              </a:defRPr>
            </a:lvl3pPr>
            <a:lvl4pPr marL="1600200" indent="-228600" eaLnBrk="0" hangingPunct="0">
              <a:defRPr kumimoji="1" sz="2400">
                <a:solidFill>
                  <a:schemeClr val="tx1"/>
                </a:solidFill>
                <a:latin typeface="Times" panose="02020603050405020304" pitchFamily="18" charset="0"/>
                <a:ea typeface="Osaka" charset="-128"/>
              </a:defRPr>
            </a:lvl4pPr>
            <a:lvl5pPr marL="2057400" indent="-228600" eaLnBrk="0" hangingPunct="0">
              <a:defRPr kumimoji="1" sz="2400">
                <a:solidFill>
                  <a:schemeClr val="tx1"/>
                </a:solidFill>
                <a:latin typeface="Times" panose="02020603050405020304" pitchFamily="18" charset="0"/>
                <a:ea typeface="Osaka" charset="-128"/>
              </a:defRPr>
            </a:lvl5pPr>
            <a:lvl6pPr marL="25146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6pPr>
            <a:lvl7pPr marL="29718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7pPr>
            <a:lvl8pPr marL="34290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8pPr>
            <a:lvl9pPr marL="38862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9pPr>
          </a:lstStyle>
          <a:p>
            <a:pPr eaLnBrk="1" hangingPunct="1"/>
            <a:r>
              <a:rPr lang="ja-JP" altLang="en-US" sz="1600" b="1">
                <a:solidFill>
                  <a:schemeClr val="bg1"/>
                </a:solidFill>
                <a:latin typeface="Arial" panose="020B0604020202020204" pitchFamily="34" charset="0"/>
                <a:ea typeface="ＭＳ Ｐゴシック" panose="020B0600070205080204" pitchFamily="50" charset="-128"/>
              </a:rPr>
              <a:t>神戸大学公開講座</a:t>
            </a:r>
          </a:p>
        </p:txBody>
      </p:sp>
      <p:sp>
        <p:nvSpPr>
          <p:cNvPr id="6" name="Rectangle 8"/>
          <p:cNvSpPr>
            <a:spLocks noChangeArrowheads="1"/>
          </p:cNvSpPr>
          <p:nvPr/>
        </p:nvSpPr>
        <p:spPr bwMode="auto">
          <a:xfrm>
            <a:off x="0" y="381000"/>
            <a:ext cx="9144000" cy="76200"/>
          </a:xfrm>
          <a:prstGeom prst="rect">
            <a:avLst/>
          </a:prstGeom>
          <a:gradFill rotWithShape="0">
            <a:gsLst>
              <a:gs pos="0">
                <a:srgbClr val="99FF33"/>
              </a:gs>
              <a:gs pos="100000">
                <a:srgbClr val="477618"/>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panose="02020603050405020304" pitchFamily="18" charset="0"/>
                <a:ea typeface="Osaka" charset="-128"/>
              </a:defRPr>
            </a:lvl1pPr>
            <a:lvl2pPr marL="742950" indent="-285750" eaLnBrk="0" hangingPunct="0">
              <a:defRPr kumimoji="1" sz="2400">
                <a:solidFill>
                  <a:schemeClr val="tx1"/>
                </a:solidFill>
                <a:latin typeface="Times" panose="02020603050405020304" pitchFamily="18" charset="0"/>
                <a:ea typeface="Osaka" charset="-128"/>
              </a:defRPr>
            </a:lvl2pPr>
            <a:lvl3pPr marL="1143000" indent="-228600" eaLnBrk="0" hangingPunct="0">
              <a:defRPr kumimoji="1" sz="2400">
                <a:solidFill>
                  <a:schemeClr val="tx1"/>
                </a:solidFill>
                <a:latin typeface="Times" panose="02020603050405020304" pitchFamily="18" charset="0"/>
                <a:ea typeface="Osaka" charset="-128"/>
              </a:defRPr>
            </a:lvl3pPr>
            <a:lvl4pPr marL="1600200" indent="-228600" eaLnBrk="0" hangingPunct="0">
              <a:defRPr kumimoji="1" sz="2400">
                <a:solidFill>
                  <a:schemeClr val="tx1"/>
                </a:solidFill>
                <a:latin typeface="Times" panose="02020603050405020304" pitchFamily="18" charset="0"/>
                <a:ea typeface="Osaka" charset="-128"/>
              </a:defRPr>
            </a:lvl4pPr>
            <a:lvl5pPr marL="2057400" indent="-228600" eaLnBrk="0" hangingPunct="0">
              <a:defRPr kumimoji="1" sz="2400">
                <a:solidFill>
                  <a:schemeClr val="tx1"/>
                </a:solidFill>
                <a:latin typeface="Times" panose="02020603050405020304" pitchFamily="18" charset="0"/>
                <a:ea typeface="Osaka" charset="-128"/>
              </a:defRPr>
            </a:lvl5pPr>
            <a:lvl6pPr marL="25146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6pPr>
            <a:lvl7pPr marL="29718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7pPr>
            <a:lvl8pPr marL="34290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8pPr>
            <a:lvl9pPr marL="38862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9pPr>
          </a:lstStyle>
          <a:p>
            <a:pPr eaLnBrk="1" hangingPunct="1"/>
            <a:endParaRPr lang="ja-JP" altLang="en-US"/>
          </a:p>
        </p:txBody>
      </p:sp>
      <p:sp>
        <p:nvSpPr>
          <p:cNvPr id="7" name="Line 9"/>
          <p:cNvSpPr>
            <a:spLocks noChangeShapeType="1"/>
          </p:cNvSpPr>
          <p:nvPr/>
        </p:nvSpPr>
        <p:spPr bwMode="auto">
          <a:xfrm>
            <a:off x="1219200" y="6667500"/>
            <a:ext cx="7924800" cy="0"/>
          </a:xfrm>
          <a:prstGeom prst="line">
            <a:avLst/>
          </a:prstGeom>
          <a:noFill/>
          <a:ln w="28575">
            <a:solidFill>
              <a:srgbClr val="66FF3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8" name="Line 10"/>
          <p:cNvSpPr>
            <a:spLocks noChangeShapeType="1"/>
          </p:cNvSpPr>
          <p:nvPr/>
        </p:nvSpPr>
        <p:spPr bwMode="auto">
          <a:xfrm>
            <a:off x="609600" y="6629400"/>
            <a:ext cx="8534400" cy="0"/>
          </a:xfrm>
          <a:prstGeom prst="line">
            <a:avLst/>
          </a:prstGeom>
          <a:noFill/>
          <a:ln w="2857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pic>
        <p:nvPicPr>
          <p:cNvPr id="9" name="Picture 12" descr="logo_in14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05800" y="488950"/>
            <a:ext cx="83820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4" name="Rectangle 4"/>
          <p:cNvSpPr>
            <a:spLocks noGrp="1" noChangeArrowheads="1"/>
          </p:cNvSpPr>
          <p:nvPr>
            <p:ph type="ctrTitle"/>
          </p:nvPr>
        </p:nvSpPr>
        <p:spPr>
          <a:xfrm>
            <a:off x="685800" y="2130425"/>
            <a:ext cx="7772400" cy="1470025"/>
          </a:xfrm>
        </p:spPr>
        <p:txBody>
          <a:bodyPr/>
          <a:lstStyle>
            <a:lvl1pPr>
              <a:defRPr smtClean="0"/>
            </a:lvl1pPr>
          </a:lstStyle>
          <a:p>
            <a:pPr lvl="0"/>
            <a:r>
              <a:rPr lang="ja-JP" altLang="en-US" noProof="0"/>
              <a:t>マスター タイトルの書式設定</a:t>
            </a:r>
          </a:p>
        </p:txBody>
      </p:sp>
      <p:sp>
        <p:nvSpPr>
          <p:cNvPr id="51206" name="Rectangle 6"/>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smtClean="0"/>
            </a:lvl1pPr>
          </a:lstStyle>
          <a:p>
            <a:pPr lvl="0"/>
            <a:r>
              <a:rPr lang="ja-JP" altLang="en-US" noProof="0"/>
              <a:t>マスター サブタイトルの書式設定</a:t>
            </a:r>
          </a:p>
        </p:txBody>
      </p:sp>
      <p:sp>
        <p:nvSpPr>
          <p:cNvPr id="10" name="Rectangle 2"/>
          <p:cNvSpPr>
            <a:spLocks noGrp="1" noChangeArrowheads="1"/>
          </p:cNvSpPr>
          <p:nvPr>
            <p:ph type="dt" sz="half" idx="10"/>
          </p:nvPr>
        </p:nvSpPr>
        <p:spPr>
          <a:xfrm>
            <a:off x="457200" y="6245225"/>
            <a:ext cx="2133600" cy="476250"/>
          </a:xfrm>
        </p:spPr>
        <p:txBody>
          <a:bodyPr/>
          <a:lstStyle>
            <a:lvl1pPr>
              <a:defRPr smtClean="0"/>
            </a:lvl1pPr>
          </a:lstStyle>
          <a:p>
            <a:pPr>
              <a:defRPr/>
            </a:pPr>
            <a:fld id="{C91E89B0-99F1-4E4C-9336-BF4F2462FAEF}" type="datetime1">
              <a:rPr lang="ja-JP" altLang="en-US"/>
              <a:pPr>
                <a:defRPr/>
              </a:pPr>
              <a:t>2021/1/21</a:t>
            </a:fld>
            <a:endParaRPr lang="en-US" altLang="ja-JP"/>
          </a:p>
        </p:txBody>
      </p:sp>
      <p:sp>
        <p:nvSpPr>
          <p:cNvPr id="11" name="Rectangle 3"/>
          <p:cNvSpPr>
            <a:spLocks noGrp="1" noChangeArrowheads="1"/>
          </p:cNvSpPr>
          <p:nvPr>
            <p:ph type="sldNum" sz="quarter" idx="11"/>
          </p:nvPr>
        </p:nvSpPr>
        <p:spPr>
          <a:xfrm>
            <a:off x="6553200" y="6245225"/>
            <a:ext cx="2133600" cy="476250"/>
          </a:xfrm>
        </p:spPr>
        <p:txBody>
          <a:bodyPr/>
          <a:lstStyle>
            <a:lvl1pPr>
              <a:defRPr/>
            </a:lvl1pPr>
          </a:lstStyle>
          <a:p>
            <a:fld id="{15DAAE00-D70F-4D9C-9F62-DC30E69A8CA9}" type="slidenum">
              <a:rPr lang="en-US" altLang="ja-JP"/>
              <a:pPr/>
              <a:t>‹#›</a:t>
            </a:fld>
            <a:endParaRPr lang="en-US" altLang="ja-JP"/>
          </a:p>
        </p:txBody>
      </p:sp>
    </p:spTree>
    <p:extLst>
      <p:ext uri="{BB962C8B-B14F-4D97-AF65-F5344CB8AC3E}">
        <p14:creationId xmlns:p14="http://schemas.microsoft.com/office/powerpoint/2010/main" val="3945537406"/>
      </p:ext>
    </p:extLst>
  </p:cSld>
  <p:clrMapOvr>
    <a:masterClrMapping/>
  </p:clrMapOvr>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2"/>
          <p:cNvSpPr>
            <a:spLocks noGrp="1" noChangeArrowheads="1"/>
          </p:cNvSpPr>
          <p:nvPr>
            <p:ph type="dt" sz="half" idx="10"/>
          </p:nvPr>
        </p:nvSpPr>
        <p:spPr>
          <a:ln/>
        </p:spPr>
        <p:txBody>
          <a:bodyPr/>
          <a:lstStyle>
            <a:lvl1pPr>
              <a:defRPr/>
            </a:lvl1pPr>
          </a:lstStyle>
          <a:p>
            <a:pPr>
              <a:defRPr/>
            </a:pPr>
            <a:fld id="{FDE1D7CB-E14B-484C-AD54-D3FCD1D6F873}" type="datetime1">
              <a:rPr lang="ja-JP" altLang="en-US"/>
              <a:pPr>
                <a:defRPr/>
              </a:pPr>
              <a:t>2021/1/21</a:t>
            </a:fld>
            <a:endParaRPr lang="en-US" altLang="ja-JP"/>
          </a:p>
        </p:txBody>
      </p:sp>
      <p:sp>
        <p:nvSpPr>
          <p:cNvPr id="5" name="Rectangle 3"/>
          <p:cNvSpPr>
            <a:spLocks noGrp="1" noChangeArrowheads="1"/>
          </p:cNvSpPr>
          <p:nvPr>
            <p:ph type="sldNum" sz="quarter" idx="11"/>
          </p:nvPr>
        </p:nvSpPr>
        <p:spPr>
          <a:ln/>
        </p:spPr>
        <p:txBody>
          <a:bodyPr/>
          <a:lstStyle>
            <a:lvl1pPr>
              <a:defRPr/>
            </a:lvl1pPr>
          </a:lstStyle>
          <a:p>
            <a:fld id="{E11F0A2D-EAE7-434E-B88B-5CF328D1B488}" type="slidenum">
              <a:rPr lang="en-US" altLang="ja-JP"/>
              <a:pPr/>
              <a:t>‹#›</a:t>
            </a:fld>
            <a:endParaRPr lang="en-US" altLang="ja-JP"/>
          </a:p>
        </p:txBody>
      </p:sp>
    </p:spTree>
    <p:extLst>
      <p:ext uri="{BB962C8B-B14F-4D97-AF65-F5344CB8AC3E}">
        <p14:creationId xmlns:p14="http://schemas.microsoft.com/office/powerpoint/2010/main" val="3367774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67500" y="457200"/>
            <a:ext cx="2095500" cy="5943600"/>
          </a:xfrm>
        </p:spPr>
        <p:txBody>
          <a:bodyPr vert="eaVert"/>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381000" y="457200"/>
            <a:ext cx="6134100" cy="594360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2"/>
          <p:cNvSpPr>
            <a:spLocks noGrp="1" noChangeArrowheads="1"/>
          </p:cNvSpPr>
          <p:nvPr>
            <p:ph type="dt" sz="half" idx="10"/>
          </p:nvPr>
        </p:nvSpPr>
        <p:spPr>
          <a:ln/>
        </p:spPr>
        <p:txBody>
          <a:bodyPr/>
          <a:lstStyle>
            <a:lvl1pPr>
              <a:defRPr/>
            </a:lvl1pPr>
          </a:lstStyle>
          <a:p>
            <a:pPr>
              <a:defRPr/>
            </a:pPr>
            <a:fld id="{7A72196E-95EE-4BC1-A7C5-75881C2595AE}" type="datetime1">
              <a:rPr lang="ja-JP" altLang="en-US"/>
              <a:pPr>
                <a:defRPr/>
              </a:pPr>
              <a:t>2021/1/21</a:t>
            </a:fld>
            <a:endParaRPr lang="en-US" altLang="ja-JP"/>
          </a:p>
        </p:txBody>
      </p:sp>
      <p:sp>
        <p:nvSpPr>
          <p:cNvPr id="5" name="Rectangle 3"/>
          <p:cNvSpPr>
            <a:spLocks noGrp="1" noChangeArrowheads="1"/>
          </p:cNvSpPr>
          <p:nvPr>
            <p:ph type="sldNum" sz="quarter" idx="11"/>
          </p:nvPr>
        </p:nvSpPr>
        <p:spPr>
          <a:ln/>
        </p:spPr>
        <p:txBody>
          <a:bodyPr/>
          <a:lstStyle>
            <a:lvl1pPr>
              <a:defRPr/>
            </a:lvl1pPr>
          </a:lstStyle>
          <a:p>
            <a:fld id="{B548DE4A-0363-4A51-9D2D-511FA4314A10}" type="slidenum">
              <a:rPr lang="en-US" altLang="ja-JP"/>
              <a:pPr/>
              <a:t>‹#›</a:t>
            </a:fld>
            <a:endParaRPr lang="en-US" altLang="ja-JP"/>
          </a:p>
        </p:txBody>
      </p:sp>
    </p:spTree>
    <p:extLst>
      <p:ext uri="{BB962C8B-B14F-4D97-AF65-F5344CB8AC3E}">
        <p14:creationId xmlns:p14="http://schemas.microsoft.com/office/powerpoint/2010/main" val="3258463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2"/>
          <p:cNvSpPr>
            <a:spLocks noGrp="1" noChangeArrowheads="1"/>
          </p:cNvSpPr>
          <p:nvPr>
            <p:ph type="dt" sz="half" idx="10"/>
          </p:nvPr>
        </p:nvSpPr>
        <p:spPr>
          <a:ln/>
        </p:spPr>
        <p:txBody>
          <a:bodyPr/>
          <a:lstStyle>
            <a:lvl1pPr>
              <a:defRPr/>
            </a:lvl1pPr>
          </a:lstStyle>
          <a:p>
            <a:pPr>
              <a:defRPr/>
            </a:pPr>
            <a:fld id="{2F95EE57-C2D3-418F-A87E-719D8CCBD85A}" type="datetime1">
              <a:rPr lang="ja-JP" altLang="en-US"/>
              <a:pPr>
                <a:defRPr/>
              </a:pPr>
              <a:t>2021/1/21</a:t>
            </a:fld>
            <a:endParaRPr lang="en-US" altLang="ja-JP"/>
          </a:p>
        </p:txBody>
      </p:sp>
      <p:sp>
        <p:nvSpPr>
          <p:cNvPr id="5" name="Rectangle 3"/>
          <p:cNvSpPr>
            <a:spLocks noGrp="1" noChangeArrowheads="1"/>
          </p:cNvSpPr>
          <p:nvPr>
            <p:ph type="sldNum" sz="quarter" idx="11"/>
          </p:nvPr>
        </p:nvSpPr>
        <p:spPr>
          <a:ln/>
        </p:spPr>
        <p:txBody>
          <a:bodyPr/>
          <a:lstStyle>
            <a:lvl1pPr>
              <a:defRPr/>
            </a:lvl1pPr>
          </a:lstStyle>
          <a:p>
            <a:fld id="{540B1702-1328-441D-B737-C2B94A2E6AF5}" type="slidenum">
              <a:rPr lang="en-US" altLang="ja-JP"/>
              <a:pPr/>
              <a:t>‹#›</a:t>
            </a:fld>
            <a:endParaRPr lang="en-US" altLang="ja-JP"/>
          </a:p>
        </p:txBody>
      </p:sp>
    </p:spTree>
    <p:extLst>
      <p:ext uri="{BB962C8B-B14F-4D97-AF65-F5344CB8AC3E}">
        <p14:creationId xmlns:p14="http://schemas.microsoft.com/office/powerpoint/2010/main" val="120598679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マスター タイトルの書式設定</a:t>
            </a:r>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マスター テキストの書式設定</a:t>
            </a:r>
          </a:p>
        </p:txBody>
      </p:sp>
      <p:sp>
        <p:nvSpPr>
          <p:cNvPr id="4" name="Rectangle 2"/>
          <p:cNvSpPr>
            <a:spLocks noGrp="1" noChangeArrowheads="1"/>
          </p:cNvSpPr>
          <p:nvPr>
            <p:ph type="dt" sz="half" idx="10"/>
          </p:nvPr>
        </p:nvSpPr>
        <p:spPr>
          <a:ln/>
        </p:spPr>
        <p:txBody>
          <a:bodyPr/>
          <a:lstStyle>
            <a:lvl1pPr>
              <a:defRPr/>
            </a:lvl1pPr>
          </a:lstStyle>
          <a:p>
            <a:pPr>
              <a:defRPr/>
            </a:pPr>
            <a:fld id="{3AFA9B81-2374-4F6A-B7DB-2F2A7EF9A83B}" type="datetime1">
              <a:rPr lang="ja-JP" altLang="en-US"/>
              <a:pPr>
                <a:defRPr/>
              </a:pPr>
              <a:t>2021/1/21</a:t>
            </a:fld>
            <a:endParaRPr lang="en-US" altLang="ja-JP"/>
          </a:p>
        </p:txBody>
      </p:sp>
      <p:sp>
        <p:nvSpPr>
          <p:cNvPr id="5" name="Rectangle 3"/>
          <p:cNvSpPr>
            <a:spLocks noGrp="1" noChangeArrowheads="1"/>
          </p:cNvSpPr>
          <p:nvPr>
            <p:ph type="sldNum" sz="quarter" idx="11"/>
          </p:nvPr>
        </p:nvSpPr>
        <p:spPr>
          <a:ln/>
        </p:spPr>
        <p:txBody>
          <a:bodyPr/>
          <a:lstStyle>
            <a:lvl1pPr>
              <a:defRPr/>
            </a:lvl1pPr>
          </a:lstStyle>
          <a:p>
            <a:fld id="{038B077F-56BC-4204-B88A-722069358ABE}" type="slidenum">
              <a:rPr lang="en-US" altLang="ja-JP"/>
              <a:pPr/>
              <a:t>‹#›</a:t>
            </a:fld>
            <a:endParaRPr lang="en-US" altLang="ja-JP"/>
          </a:p>
        </p:txBody>
      </p:sp>
    </p:spTree>
    <p:extLst>
      <p:ext uri="{BB962C8B-B14F-4D97-AF65-F5344CB8AC3E}">
        <p14:creationId xmlns:p14="http://schemas.microsoft.com/office/powerpoint/2010/main" val="396582093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sz="half" idx="1"/>
          </p:nvPr>
        </p:nvSpPr>
        <p:spPr>
          <a:xfrm>
            <a:off x="381000" y="1066800"/>
            <a:ext cx="4114800"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half" idx="2"/>
          </p:nvPr>
        </p:nvSpPr>
        <p:spPr>
          <a:xfrm>
            <a:off x="4648200" y="1066800"/>
            <a:ext cx="4114800"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2"/>
          <p:cNvSpPr>
            <a:spLocks noGrp="1" noChangeArrowheads="1"/>
          </p:cNvSpPr>
          <p:nvPr>
            <p:ph type="dt" sz="half" idx="10"/>
          </p:nvPr>
        </p:nvSpPr>
        <p:spPr>
          <a:ln/>
        </p:spPr>
        <p:txBody>
          <a:bodyPr/>
          <a:lstStyle>
            <a:lvl1pPr>
              <a:defRPr/>
            </a:lvl1pPr>
          </a:lstStyle>
          <a:p>
            <a:pPr>
              <a:defRPr/>
            </a:pPr>
            <a:fld id="{A5DD7037-243C-4BBB-8266-31899CCA00C8}" type="datetime1">
              <a:rPr lang="ja-JP" altLang="en-US"/>
              <a:pPr>
                <a:defRPr/>
              </a:pPr>
              <a:t>2021/1/21</a:t>
            </a:fld>
            <a:endParaRPr lang="en-US" altLang="ja-JP"/>
          </a:p>
        </p:txBody>
      </p:sp>
      <p:sp>
        <p:nvSpPr>
          <p:cNvPr id="6" name="Rectangle 3"/>
          <p:cNvSpPr>
            <a:spLocks noGrp="1" noChangeArrowheads="1"/>
          </p:cNvSpPr>
          <p:nvPr>
            <p:ph type="sldNum" sz="quarter" idx="11"/>
          </p:nvPr>
        </p:nvSpPr>
        <p:spPr>
          <a:ln/>
        </p:spPr>
        <p:txBody>
          <a:bodyPr/>
          <a:lstStyle>
            <a:lvl1pPr>
              <a:defRPr/>
            </a:lvl1pPr>
          </a:lstStyle>
          <a:p>
            <a:fld id="{4D6FB463-F47E-4529-AB41-9563136760BD}" type="slidenum">
              <a:rPr lang="en-US" altLang="ja-JP"/>
              <a:pPr/>
              <a:t>‹#›</a:t>
            </a:fld>
            <a:endParaRPr lang="en-US" altLang="ja-JP"/>
          </a:p>
        </p:txBody>
      </p:sp>
    </p:spTree>
    <p:extLst>
      <p:ext uri="{BB962C8B-B14F-4D97-AF65-F5344CB8AC3E}">
        <p14:creationId xmlns:p14="http://schemas.microsoft.com/office/powerpoint/2010/main" val="13677515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a:t>マスター タイトルの書式設定</a:t>
            </a:r>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2"/>
          <p:cNvSpPr>
            <a:spLocks noGrp="1" noChangeArrowheads="1"/>
          </p:cNvSpPr>
          <p:nvPr>
            <p:ph type="dt" sz="half" idx="10"/>
          </p:nvPr>
        </p:nvSpPr>
        <p:spPr>
          <a:ln/>
        </p:spPr>
        <p:txBody>
          <a:bodyPr/>
          <a:lstStyle>
            <a:lvl1pPr>
              <a:defRPr/>
            </a:lvl1pPr>
          </a:lstStyle>
          <a:p>
            <a:pPr>
              <a:defRPr/>
            </a:pPr>
            <a:fld id="{A751900C-EF8C-47D6-BE6D-4E1D4541C3B8}" type="datetime1">
              <a:rPr lang="ja-JP" altLang="en-US"/>
              <a:pPr>
                <a:defRPr/>
              </a:pPr>
              <a:t>2021/1/21</a:t>
            </a:fld>
            <a:endParaRPr lang="en-US" altLang="ja-JP"/>
          </a:p>
        </p:txBody>
      </p:sp>
      <p:sp>
        <p:nvSpPr>
          <p:cNvPr id="8" name="Rectangle 3"/>
          <p:cNvSpPr>
            <a:spLocks noGrp="1" noChangeArrowheads="1"/>
          </p:cNvSpPr>
          <p:nvPr>
            <p:ph type="sldNum" sz="quarter" idx="11"/>
          </p:nvPr>
        </p:nvSpPr>
        <p:spPr>
          <a:ln/>
        </p:spPr>
        <p:txBody>
          <a:bodyPr/>
          <a:lstStyle>
            <a:lvl1pPr>
              <a:defRPr/>
            </a:lvl1pPr>
          </a:lstStyle>
          <a:p>
            <a:fld id="{89B0F1B2-68E3-471E-956D-09614C1B8F61}" type="slidenum">
              <a:rPr lang="en-US" altLang="ja-JP"/>
              <a:pPr/>
              <a:t>‹#›</a:t>
            </a:fld>
            <a:endParaRPr lang="en-US" altLang="ja-JP"/>
          </a:p>
        </p:txBody>
      </p:sp>
    </p:spTree>
    <p:extLst>
      <p:ext uri="{BB962C8B-B14F-4D97-AF65-F5344CB8AC3E}">
        <p14:creationId xmlns:p14="http://schemas.microsoft.com/office/powerpoint/2010/main" val="1297108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Rectangle 2"/>
          <p:cNvSpPr>
            <a:spLocks noGrp="1" noChangeArrowheads="1"/>
          </p:cNvSpPr>
          <p:nvPr>
            <p:ph type="dt" sz="half" idx="10"/>
          </p:nvPr>
        </p:nvSpPr>
        <p:spPr>
          <a:ln/>
        </p:spPr>
        <p:txBody>
          <a:bodyPr/>
          <a:lstStyle>
            <a:lvl1pPr>
              <a:defRPr/>
            </a:lvl1pPr>
          </a:lstStyle>
          <a:p>
            <a:pPr>
              <a:defRPr/>
            </a:pPr>
            <a:fld id="{519AEA61-E2A3-4057-8D18-8C175F682154}" type="datetime1">
              <a:rPr lang="ja-JP" altLang="en-US"/>
              <a:pPr>
                <a:defRPr/>
              </a:pPr>
              <a:t>2021/1/21</a:t>
            </a:fld>
            <a:endParaRPr lang="en-US" altLang="ja-JP"/>
          </a:p>
        </p:txBody>
      </p:sp>
      <p:sp>
        <p:nvSpPr>
          <p:cNvPr id="4" name="Rectangle 3"/>
          <p:cNvSpPr>
            <a:spLocks noGrp="1" noChangeArrowheads="1"/>
          </p:cNvSpPr>
          <p:nvPr>
            <p:ph type="sldNum" sz="quarter" idx="11"/>
          </p:nvPr>
        </p:nvSpPr>
        <p:spPr>
          <a:ln/>
        </p:spPr>
        <p:txBody>
          <a:bodyPr/>
          <a:lstStyle>
            <a:lvl1pPr>
              <a:defRPr/>
            </a:lvl1pPr>
          </a:lstStyle>
          <a:p>
            <a:fld id="{4CC863EA-DC82-4803-84D6-B58328180AAE}" type="slidenum">
              <a:rPr lang="en-US" altLang="ja-JP"/>
              <a:pPr/>
              <a:t>‹#›</a:t>
            </a:fld>
            <a:endParaRPr lang="en-US" altLang="ja-JP"/>
          </a:p>
        </p:txBody>
      </p:sp>
    </p:spTree>
    <p:extLst>
      <p:ext uri="{BB962C8B-B14F-4D97-AF65-F5344CB8AC3E}">
        <p14:creationId xmlns:p14="http://schemas.microsoft.com/office/powerpoint/2010/main" val="2748003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a:ln/>
        </p:spPr>
        <p:txBody>
          <a:bodyPr/>
          <a:lstStyle>
            <a:lvl1pPr>
              <a:defRPr/>
            </a:lvl1pPr>
          </a:lstStyle>
          <a:p>
            <a:pPr>
              <a:defRPr/>
            </a:pPr>
            <a:fld id="{5BDCEA11-7D61-4288-8EE6-1197CF9EE7D7}" type="datetime1">
              <a:rPr lang="ja-JP" altLang="en-US"/>
              <a:pPr>
                <a:defRPr/>
              </a:pPr>
              <a:t>2021/1/21</a:t>
            </a:fld>
            <a:endParaRPr lang="en-US" altLang="ja-JP"/>
          </a:p>
        </p:txBody>
      </p:sp>
      <p:sp>
        <p:nvSpPr>
          <p:cNvPr id="3" name="Rectangle 3"/>
          <p:cNvSpPr>
            <a:spLocks noGrp="1" noChangeArrowheads="1"/>
          </p:cNvSpPr>
          <p:nvPr>
            <p:ph type="sldNum" sz="quarter" idx="11"/>
          </p:nvPr>
        </p:nvSpPr>
        <p:spPr>
          <a:ln/>
        </p:spPr>
        <p:txBody>
          <a:bodyPr/>
          <a:lstStyle>
            <a:lvl1pPr>
              <a:defRPr/>
            </a:lvl1pPr>
          </a:lstStyle>
          <a:p>
            <a:fld id="{EED126E1-1A25-4DD1-AA87-AE242AD01282}" type="slidenum">
              <a:rPr lang="en-US" altLang="ja-JP"/>
              <a:pPr/>
              <a:t>‹#›</a:t>
            </a:fld>
            <a:endParaRPr lang="en-US" altLang="ja-JP"/>
          </a:p>
        </p:txBody>
      </p:sp>
    </p:spTree>
    <p:extLst>
      <p:ext uri="{BB962C8B-B14F-4D97-AF65-F5344CB8AC3E}">
        <p14:creationId xmlns:p14="http://schemas.microsoft.com/office/powerpoint/2010/main" val="258734864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マスター タイトルの書式設定</a:t>
            </a:r>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Rectangle 2"/>
          <p:cNvSpPr>
            <a:spLocks noGrp="1" noChangeArrowheads="1"/>
          </p:cNvSpPr>
          <p:nvPr>
            <p:ph type="dt" sz="half" idx="10"/>
          </p:nvPr>
        </p:nvSpPr>
        <p:spPr>
          <a:ln/>
        </p:spPr>
        <p:txBody>
          <a:bodyPr/>
          <a:lstStyle>
            <a:lvl1pPr>
              <a:defRPr/>
            </a:lvl1pPr>
          </a:lstStyle>
          <a:p>
            <a:pPr>
              <a:defRPr/>
            </a:pPr>
            <a:fld id="{5B3D197A-C698-4A91-A424-402F483A7DAB}" type="datetime1">
              <a:rPr lang="ja-JP" altLang="en-US"/>
              <a:pPr>
                <a:defRPr/>
              </a:pPr>
              <a:t>2021/1/21</a:t>
            </a:fld>
            <a:endParaRPr lang="en-US" altLang="ja-JP"/>
          </a:p>
        </p:txBody>
      </p:sp>
      <p:sp>
        <p:nvSpPr>
          <p:cNvPr id="6" name="Rectangle 3"/>
          <p:cNvSpPr>
            <a:spLocks noGrp="1" noChangeArrowheads="1"/>
          </p:cNvSpPr>
          <p:nvPr>
            <p:ph type="sldNum" sz="quarter" idx="11"/>
          </p:nvPr>
        </p:nvSpPr>
        <p:spPr>
          <a:ln/>
        </p:spPr>
        <p:txBody>
          <a:bodyPr/>
          <a:lstStyle>
            <a:lvl1pPr>
              <a:defRPr/>
            </a:lvl1pPr>
          </a:lstStyle>
          <a:p>
            <a:fld id="{F8FDE59D-1F04-49DF-9287-324685ECC74A}" type="slidenum">
              <a:rPr lang="en-US" altLang="ja-JP"/>
              <a:pPr/>
              <a:t>‹#›</a:t>
            </a:fld>
            <a:endParaRPr lang="en-US" altLang="ja-JP"/>
          </a:p>
        </p:txBody>
      </p:sp>
    </p:spTree>
    <p:extLst>
      <p:ext uri="{BB962C8B-B14F-4D97-AF65-F5344CB8AC3E}">
        <p14:creationId xmlns:p14="http://schemas.microsoft.com/office/powerpoint/2010/main" val="1798146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マスター タイトルの書式設定</a:t>
            </a:r>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ja-JP" altLang="en-US" noProof="0"/>
              <a:t>アイコンをクリックして図を追加</a:t>
            </a:r>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Rectangle 2"/>
          <p:cNvSpPr>
            <a:spLocks noGrp="1" noChangeArrowheads="1"/>
          </p:cNvSpPr>
          <p:nvPr>
            <p:ph type="dt" sz="half" idx="10"/>
          </p:nvPr>
        </p:nvSpPr>
        <p:spPr>
          <a:ln/>
        </p:spPr>
        <p:txBody>
          <a:bodyPr/>
          <a:lstStyle>
            <a:lvl1pPr>
              <a:defRPr/>
            </a:lvl1pPr>
          </a:lstStyle>
          <a:p>
            <a:pPr>
              <a:defRPr/>
            </a:pPr>
            <a:fld id="{C53FC48E-82D9-4DDD-BC43-19FE805227CA}" type="datetime1">
              <a:rPr lang="ja-JP" altLang="en-US"/>
              <a:pPr>
                <a:defRPr/>
              </a:pPr>
              <a:t>2021/1/21</a:t>
            </a:fld>
            <a:endParaRPr lang="en-US" altLang="ja-JP"/>
          </a:p>
        </p:txBody>
      </p:sp>
      <p:sp>
        <p:nvSpPr>
          <p:cNvPr id="6" name="Rectangle 3"/>
          <p:cNvSpPr>
            <a:spLocks noGrp="1" noChangeArrowheads="1"/>
          </p:cNvSpPr>
          <p:nvPr>
            <p:ph type="sldNum" sz="quarter" idx="11"/>
          </p:nvPr>
        </p:nvSpPr>
        <p:spPr>
          <a:ln/>
        </p:spPr>
        <p:txBody>
          <a:bodyPr/>
          <a:lstStyle>
            <a:lvl1pPr>
              <a:defRPr/>
            </a:lvl1pPr>
          </a:lstStyle>
          <a:p>
            <a:fld id="{9A575479-990E-4D93-8F64-8281B2C892AE}" type="slidenum">
              <a:rPr lang="en-US" altLang="ja-JP"/>
              <a:pPr/>
              <a:t>‹#›</a:t>
            </a:fld>
            <a:endParaRPr lang="en-US" altLang="ja-JP"/>
          </a:p>
        </p:txBody>
      </p:sp>
    </p:spTree>
    <p:extLst>
      <p:ext uri="{BB962C8B-B14F-4D97-AF65-F5344CB8AC3E}">
        <p14:creationId xmlns:p14="http://schemas.microsoft.com/office/powerpoint/2010/main" val="968039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dt" sz="half" idx="2"/>
          </p:nvPr>
        </p:nvSpPr>
        <p:spPr bwMode="auto">
          <a:xfrm>
            <a:off x="0" y="6578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smtClean="0">
                <a:latin typeface="ＭＳ Ｐゴシック" pitchFamily="50" charset="-128"/>
                <a:ea typeface="ＭＳ Ｐゴシック" pitchFamily="50" charset="-128"/>
              </a:defRPr>
            </a:lvl1pPr>
          </a:lstStyle>
          <a:p>
            <a:pPr>
              <a:defRPr/>
            </a:pPr>
            <a:fld id="{6B79D978-E3B1-471C-BD37-926CF261AFDA}" type="datetime1">
              <a:rPr lang="ja-JP" altLang="en-US"/>
              <a:pPr>
                <a:defRPr/>
              </a:pPr>
              <a:t>2021/1/21</a:t>
            </a:fld>
            <a:endParaRPr lang="en-US" altLang="ja-JP"/>
          </a:p>
        </p:txBody>
      </p:sp>
      <p:sp>
        <p:nvSpPr>
          <p:cNvPr id="6147" name="Rectangle 3"/>
          <p:cNvSpPr>
            <a:spLocks noGrp="1" noChangeArrowheads="1"/>
          </p:cNvSpPr>
          <p:nvPr>
            <p:ph type="sldNum" sz="quarter" idx="4"/>
          </p:nvPr>
        </p:nvSpPr>
        <p:spPr bwMode="auto">
          <a:xfrm>
            <a:off x="7239000" y="65913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ＭＳ Ｐゴシック" panose="020B0600070205080204" pitchFamily="50" charset="-128"/>
                <a:ea typeface="ＭＳ Ｐゴシック" panose="020B0600070205080204" pitchFamily="50" charset="-128"/>
              </a:defRPr>
            </a:lvl1pPr>
          </a:lstStyle>
          <a:p>
            <a:fld id="{7E527C10-4985-4E73-9038-AD9102CB5589}" type="slidenum">
              <a:rPr lang="en-US" altLang="ja-JP"/>
              <a:pPr/>
              <a:t>‹#›</a:t>
            </a:fld>
            <a:endParaRPr lang="en-US" altLang="ja-JP"/>
          </a:p>
        </p:txBody>
      </p:sp>
      <p:sp>
        <p:nvSpPr>
          <p:cNvPr id="1028" name="Rectangle 4"/>
          <p:cNvSpPr>
            <a:spLocks noGrp="1" noChangeArrowheads="1"/>
          </p:cNvSpPr>
          <p:nvPr>
            <p:ph type="title"/>
          </p:nvPr>
        </p:nvSpPr>
        <p:spPr bwMode="auto">
          <a:xfrm>
            <a:off x="381000" y="457200"/>
            <a:ext cx="7848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9" name="Rectangle 5"/>
          <p:cNvSpPr>
            <a:spLocks noChangeArrowheads="1"/>
          </p:cNvSpPr>
          <p:nvPr userDrawn="1"/>
        </p:nvSpPr>
        <p:spPr bwMode="auto">
          <a:xfrm>
            <a:off x="3175" y="0"/>
            <a:ext cx="9140825" cy="381000"/>
          </a:xfrm>
          <a:prstGeom prst="rect">
            <a:avLst/>
          </a:prstGeom>
          <a:gradFill rotWithShape="0">
            <a:gsLst>
              <a:gs pos="0">
                <a:srgbClr val="145214"/>
              </a:gs>
              <a:gs pos="100000">
                <a:srgbClr val="33CC33"/>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1F7A1F"/>
                  </a:outerShdw>
                </a:effectLst>
              </a14:hiddenEffects>
            </a:ext>
          </a:extLst>
        </p:spPr>
        <p:txBody>
          <a:bodyPr wrap="none" anchor="ctr"/>
          <a:lstStyle>
            <a:lvl1pPr eaLnBrk="0" hangingPunct="0">
              <a:defRPr kumimoji="1" sz="2400">
                <a:solidFill>
                  <a:schemeClr val="tx1"/>
                </a:solidFill>
                <a:latin typeface="Times" panose="02020603050405020304" pitchFamily="18" charset="0"/>
                <a:ea typeface="Osaka" charset="-128"/>
              </a:defRPr>
            </a:lvl1pPr>
            <a:lvl2pPr marL="742950" indent="-285750" eaLnBrk="0" hangingPunct="0">
              <a:defRPr kumimoji="1" sz="2400">
                <a:solidFill>
                  <a:schemeClr val="tx1"/>
                </a:solidFill>
                <a:latin typeface="Times" panose="02020603050405020304" pitchFamily="18" charset="0"/>
                <a:ea typeface="Osaka" charset="-128"/>
              </a:defRPr>
            </a:lvl2pPr>
            <a:lvl3pPr marL="1143000" indent="-228600" eaLnBrk="0" hangingPunct="0">
              <a:defRPr kumimoji="1" sz="2400">
                <a:solidFill>
                  <a:schemeClr val="tx1"/>
                </a:solidFill>
                <a:latin typeface="Times" panose="02020603050405020304" pitchFamily="18" charset="0"/>
                <a:ea typeface="Osaka" charset="-128"/>
              </a:defRPr>
            </a:lvl3pPr>
            <a:lvl4pPr marL="1600200" indent="-228600" eaLnBrk="0" hangingPunct="0">
              <a:defRPr kumimoji="1" sz="2400">
                <a:solidFill>
                  <a:schemeClr val="tx1"/>
                </a:solidFill>
                <a:latin typeface="Times" panose="02020603050405020304" pitchFamily="18" charset="0"/>
                <a:ea typeface="Osaka" charset="-128"/>
              </a:defRPr>
            </a:lvl4pPr>
            <a:lvl5pPr marL="2057400" indent="-228600" eaLnBrk="0" hangingPunct="0">
              <a:defRPr kumimoji="1" sz="2400">
                <a:solidFill>
                  <a:schemeClr val="tx1"/>
                </a:solidFill>
                <a:latin typeface="Times" panose="02020603050405020304" pitchFamily="18" charset="0"/>
                <a:ea typeface="Osaka" charset="-128"/>
              </a:defRPr>
            </a:lvl5pPr>
            <a:lvl6pPr marL="25146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6pPr>
            <a:lvl7pPr marL="29718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7pPr>
            <a:lvl8pPr marL="34290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8pPr>
            <a:lvl9pPr marL="38862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9pPr>
          </a:lstStyle>
          <a:p>
            <a:pPr eaLnBrk="1" hangingPunct="1"/>
            <a:r>
              <a:rPr lang="ja-JP" altLang="en-US" sz="1600" b="1" dirty="0" smtClean="0">
                <a:solidFill>
                  <a:schemeClr val="bg1"/>
                </a:solidFill>
                <a:latin typeface="Arial" panose="020B0604020202020204" pitchFamily="34" charset="0"/>
                <a:ea typeface="ＭＳ Ｐゴシック" panose="020B0600070205080204" pitchFamily="50" charset="-128"/>
              </a:rPr>
              <a:t>コロナ時代の密を考慮した避難所ナビゲーションアプリの開発</a:t>
            </a:r>
            <a:endParaRPr lang="en-US" altLang="ja-JP" sz="1600" b="1" dirty="0" smtClean="0">
              <a:solidFill>
                <a:schemeClr val="bg1"/>
              </a:solidFill>
              <a:latin typeface="Arial" panose="020B0604020202020204" pitchFamily="34" charset="0"/>
              <a:ea typeface="ＭＳ Ｐゴシック" panose="020B0600070205080204" pitchFamily="50" charset="-128"/>
            </a:endParaRPr>
          </a:p>
        </p:txBody>
      </p:sp>
      <p:sp>
        <p:nvSpPr>
          <p:cNvPr id="1030" name="Rectangle 6"/>
          <p:cNvSpPr>
            <a:spLocks noGrp="1" noChangeArrowheads="1"/>
          </p:cNvSpPr>
          <p:nvPr>
            <p:ph type="body" idx="1"/>
          </p:nvPr>
        </p:nvSpPr>
        <p:spPr bwMode="auto">
          <a:xfrm>
            <a:off x="381000" y="1066800"/>
            <a:ext cx="83820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ja-JP" altLang="en-US" dirty="0"/>
              <a:t>第</a:t>
            </a:r>
            <a:r>
              <a:rPr lang="en-US" altLang="ja-JP" dirty="0"/>
              <a:t>1</a:t>
            </a:r>
            <a:r>
              <a:rPr lang="ja-JP" altLang="en-US" dirty="0"/>
              <a:t>レベル</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1031" name="Rectangle 7"/>
          <p:cNvSpPr>
            <a:spLocks noChangeArrowheads="1"/>
          </p:cNvSpPr>
          <p:nvPr/>
        </p:nvSpPr>
        <p:spPr bwMode="auto">
          <a:xfrm>
            <a:off x="7549086" y="28499"/>
            <a:ext cx="15744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panose="02020603050405020304" pitchFamily="18" charset="0"/>
                <a:ea typeface="Osaka" charset="-128"/>
              </a:defRPr>
            </a:lvl1pPr>
            <a:lvl2pPr marL="742950" indent="-285750" eaLnBrk="0" hangingPunct="0">
              <a:defRPr kumimoji="1" sz="2400">
                <a:solidFill>
                  <a:schemeClr val="tx1"/>
                </a:solidFill>
                <a:latin typeface="Times" panose="02020603050405020304" pitchFamily="18" charset="0"/>
                <a:ea typeface="Osaka" charset="-128"/>
              </a:defRPr>
            </a:lvl2pPr>
            <a:lvl3pPr marL="1143000" indent="-228600" eaLnBrk="0" hangingPunct="0">
              <a:defRPr kumimoji="1" sz="2400">
                <a:solidFill>
                  <a:schemeClr val="tx1"/>
                </a:solidFill>
                <a:latin typeface="Times" panose="02020603050405020304" pitchFamily="18" charset="0"/>
                <a:ea typeface="Osaka" charset="-128"/>
              </a:defRPr>
            </a:lvl3pPr>
            <a:lvl4pPr marL="1600200" indent="-228600" eaLnBrk="0" hangingPunct="0">
              <a:defRPr kumimoji="1" sz="2400">
                <a:solidFill>
                  <a:schemeClr val="tx1"/>
                </a:solidFill>
                <a:latin typeface="Times" panose="02020603050405020304" pitchFamily="18" charset="0"/>
                <a:ea typeface="Osaka" charset="-128"/>
              </a:defRPr>
            </a:lvl4pPr>
            <a:lvl5pPr marL="2057400" indent="-228600" eaLnBrk="0" hangingPunct="0">
              <a:defRPr kumimoji="1" sz="2400">
                <a:solidFill>
                  <a:schemeClr val="tx1"/>
                </a:solidFill>
                <a:latin typeface="Times" panose="02020603050405020304" pitchFamily="18" charset="0"/>
                <a:ea typeface="Osaka" charset="-128"/>
              </a:defRPr>
            </a:lvl5pPr>
            <a:lvl6pPr marL="25146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6pPr>
            <a:lvl7pPr marL="29718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7pPr>
            <a:lvl8pPr marL="34290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8pPr>
            <a:lvl9pPr marL="38862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9pPr>
          </a:lstStyle>
          <a:p>
            <a:pPr algn="r" eaLnBrk="1" hangingPunct="1"/>
            <a:r>
              <a:rPr lang="en-US" altLang="ja-JP" sz="1600" b="1" dirty="0" err="1">
                <a:solidFill>
                  <a:schemeClr val="bg1"/>
                </a:solidFill>
                <a:latin typeface="Arial" panose="020B0604020202020204" pitchFamily="34" charset="0"/>
                <a:ea typeface="ＭＳ Ｐゴシック" panose="020B0600070205080204" pitchFamily="50" charset="-128"/>
              </a:rPr>
              <a:t>Hiroto</a:t>
            </a:r>
            <a:r>
              <a:rPr lang="en-US" altLang="ja-JP" sz="1600" b="1" dirty="0">
                <a:solidFill>
                  <a:schemeClr val="bg1"/>
                </a:solidFill>
                <a:latin typeface="Arial" panose="020B0604020202020204" pitchFamily="34" charset="0"/>
                <a:ea typeface="ＭＳ Ｐゴシック" panose="020B0600070205080204" pitchFamily="50" charset="-128"/>
              </a:rPr>
              <a:t> </a:t>
            </a:r>
            <a:r>
              <a:rPr lang="en-US" altLang="ja-JP" sz="1600" b="1" dirty="0" err="1" smtClean="0">
                <a:solidFill>
                  <a:schemeClr val="bg1"/>
                </a:solidFill>
                <a:latin typeface="Arial" panose="020B0604020202020204" pitchFamily="34" charset="0"/>
                <a:ea typeface="ＭＳ Ｐゴシック" panose="020B0600070205080204" pitchFamily="50" charset="-128"/>
              </a:rPr>
              <a:t>Nakada</a:t>
            </a:r>
            <a:endParaRPr lang="en-US" altLang="ja-JP" sz="1600" b="1" dirty="0" smtClean="0">
              <a:solidFill>
                <a:schemeClr val="bg1"/>
              </a:solidFill>
              <a:latin typeface="Arial" panose="020B0604020202020204" pitchFamily="34" charset="0"/>
              <a:ea typeface="ＭＳ Ｐゴシック" panose="020B0600070205080204" pitchFamily="50" charset="-128"/>
            </a:endParaRPr>
          </a:p>
        </p:txBody>
      </p:sp>
      <p:sp>
        <p:nvSpPr>
          <p:cNvPr id="1032" name="Rectangle 8"/>
          <p:cNvSpPr>
            <a:spLocks noChangeArrowheads="1"/>
          </p:cNvSpPr>
          <p:nvPr/>
        </p:nvSpPr>
        <p:spPr bwMode="auto">
          <a:xfrm>
            <a:off x="0" y="381000"/>
            <a:ext cx="9144000" cy="76200"/>
          </a:xfrm>
          <a:prstGeom prst="rect">
            <a:avLst/>
          </a:prstGeom>
          <a:gradFill rotWithShape="0">
            <a:gsLst>
              <a:gs pos="0">
                <a:srgbClr val="99FF33"/>
              </a:gs>
              <a:gs pos="100000">
                <a:srgbClr val="477618"/>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panose="02020603050405020304" pitchFamily="18" charset="0"/>
                <a:ea typeface="Osaka" charset="-128"/>
              </a:defRPr>
            </a:lvl1pPr>
            <a:lvl2pPr marL="742950" indent="-285750" eaLnBrk="0" hangingPunct="0">
              <a:defRPr kumimoji="1" sz="2400">
                <a:solidFill>
                  <a:schemeClr val="tx1"/>
                </a:solidFill>
                <a:latin typeface="Times" panose="02020603050405020304" pitchFamily="18" charset="0"/>
                <a:ea typeface="Osaka" charset="-128"/>
              </a:defRPr>
            </a:lvl2pPr>
            <a:lvl3pPr marL="1143000" indent="-228600" eaLnBrk="0" hangingPunct="0">
              <a:defRPr kumimoji="1" sz="2400">
                <a:solidFill>
                  <a:schemeClr val="tx1"/>
                </a:solidFill>
                <a:latin typeface="Times" panose="02020603050405020304" pitchFamily="18" charset="0"/>
                <a:ea typeface="Osaka" charset="-128"/>
              </a:defRPr>
            </a:lvl3pPr>
            <a:lvl4pPr marL="1600200" indent="-228600" eaLnBrk="0" hangingPunct="0">
              <a:defRPr kumimoji="1" sz="2400">
                <a:solidFill>
                  <a:schemeClr val="tx1"/>
                </a:solidFill>
                <a:latin typeface="Times" panose="02020603050405020304" pitchFamily="18" charset="0"/>
                <a:ea typeface="Osaka" charset="-128"/>
              </a:defRPr>
            </a:lvl4pPr>
            <a:lvl5pPr marL="2057400" indent="-228600" eaLnBrk="0" hangingPunct="0">
              <a:defRPr kumimoji="1" sz="2400">
                <a:solidFill>
                  <a:schemeClr val="tx1"/>
                </a:solidFill>
                <a:latin typeface="Times" panose="02020603050405020304" pitchFamily="18" charset="0"/>
                <a:ea typeface="Osaka" charset="-128"/>
              </a:defRPr>
            </a:lvl5pPr>
            <a:lvl6pPr marL="25146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6pPr>
            <a:lvl7pPr marL="29718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7pPr>
            <a:lvl8pPr marL="34290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8pPr>
            <a:lvl9pPr marL="38862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9pPr>
          </a:lstStyle>
          <a:p>
            <a:pPr eaLnBrk="1" hangingPunct="1"/>
            <a:endParaRPr lang="ja-JP" altLang="en-US"/>
          </a:p>
        </p:txBody>
      </p:sp>
      <p:sp>
        <p:nvSpPr>
          <p:cNvPr id="1033" name="Line 9"/>
          <p:cNvSpPr>
            <a:spLocks noChangeShapeType="1"/>
          </p:cNvSpPr>
          <p:nvPr/>
        </p:nvSpPr>
        <p:spPr bwMode="auto">
          <a:xfrm>
            <a:off x="1219200" y="6667500"/>
            <a:ext cx="7924800" cy="0"/>
          </a:xfrm>
          <a:prstGeom prst="line">
            <a:avLst/>
          </a:prstGeom>
          <a:noFill/>
          <a:ln w="28575">
            <a:solidFill>
              <a:srgbClr val="66FF3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1034" name="Line 10"/>
          <p:cNvSpPr>
            <a:spLocks noChangeShapeType="1"/>
          </p:cNvSpPr>
          <p:nvPr/>
        </p:nvSpPr>
        <p:spPr bwMode="auto">
          <a:xfrm>
            <a:off x="609600" y="6629400"/>
            <a:ext cx="8534400" cy="0"/>
          </a:xfrm>
          <a:prstGeom prst="line">
            <a:avLst/>
          </a:prstGeom>
          <a:noFill/>
          <a:ln w="2857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pic>
        <p:nvPicPr>
          <p:cNvPr id="1035" name="Picture 12" descr="logo_in140"/>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8610600" y="488950"/>
            <a:ext cx="533400" cy="464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86" r:id="rId1"/>
    <p:sldLayoutId id="2147483685" r:id="rId2"/>
    <p:sldLayoutId id="2147483684" r:id="rId3"/>
    <p:sldLayoutId id="2147483683" r:id="rId4"/>
    <p:sldLayoutId id="2147483682" r:id="rId5"/>
    <p:sldLayoutId id="2147483681" r:id="rId6"/>
    <p:sldLayoutId id="2147483680" r:id="rId7"/>
    <p:sldLayoutId id="2147483679" r:id="rId8"/>
    <p:sldLayoutId id="2147483678" r:id="rId9"/>
    <p:sldLayoutId id="2147483677" r:id="rId10"/>
    <p:sldLayoutId id="2147483676" r:id="rId11"/>
  </p:sldLayoutIdLst>
  <p:timing>
    <p:tnLst>
      <p:par>
        <p:cTn id="1" dur="indefinite" restart="never" nodeType="tmRoot"/>
      </p:par>
    </p:tnLst>
  </p:timing>
  <p:hf hdr="0" ftr="0" dt="0"/>
  <p:txStyles>
    <p:titleStyle>
      <a:lvl1pPr algn="l" rtl="0" eaLnBrk="1" fontAlgn="base" hangingPunct="1">
        <a:spcBef>
          <a:spcPct val="0"/>
        </a:spcBef>
        <a:spcAft>
          <a:spcPct val="0"/>
        </a:spcAft>
        <a:defRPr kumimoji="1" sz="3200" b="1">
          <a:solidFill>
            <a:schemeClr val="tx1"/>
          </a:solidFill>
          <a:latin typeface="+mj-lt"/>
          <a:ea typeface="+mj-ea"/>
          <a:cs typeface="+mj-cs"/>
        </a:defRPr>
      </a:lvl1pPr>
      <a:lvl2pPr algn="l" rtl="0" eaLnBrk="1" fontAlgn="base" hangingPunct="1">
        <a:spcBef>
          <a:spcPct val="0"/>
        </a:spcBef>
        <a:spcAft>
          <a:spcPct val="0"/>
        </a:spcAft>
        <a:defRPr kumimoji="1" sz="3200" b="1">
          <a:solidFill>
            <a:schemeClr val="tx1"/>
          </a:solidFill>
          <a:latin typeface="Arial" charset="0"/>
          <a:ea typeface="ＭＳ Ｐゴシック" pitchFamily="50" charset="-128"/>
        </a:defRPr>
      </a:lvl2pPr>
      <a:lvl3pPr algn="l" rtl="0" eaLnBrk="1" fontAlgn="base" hangingPunct="1">
        <a:spcBef>
          <a:spcPct val="0"/>
        </a:spcBef>
        <a:spcAft>
          <a:spcPct val="0"/>
        </a:spcAft>
        <a:defRPr kumimoji="1" sz="3200" b="1">
          <a:solidFill>
            <a:schemeClr val="tx1"/>
          </a:solidFill>
          <a:latin typeface="Arial" charset="0"/>
          <a:ea typeface="ＭＳ Ｐゴシック" pitchFamily="50" charset="-128"/>
        </a:defRPr>
      </a:lvl3pPr>
      <a:lvl4pPr algn="l" rtl="0" eaLnBrk="1" fontAlgn="base" hangingPunct="1">
        <a:spcBef>
          <a:spcPct val="0"/>
        </a:spcBef>
        <a:spcAft>
          <a:spcPct val="0"/>
        </a:spcAft>
        <a:defRPr kumimoji="1" sz="3200" b="1">
          <a:solidFill>
            <a:schemeClr val="tx1"/>
          </a:solidFill>
          <a:latin typeface="Arial" charset="0"/>
          <a:ea typeface="ＭＳ Ｐゴシック" pitchFamily="50" charset="-128"/>
        </a:defRPr>
      </a:lvl4pPr>
      <a:lvl5pPr algn="l" rtl="0" eaLnBrk="1" fontAlgn="base" hangingPunct="1">
        <a:spcBef>
          <a:spcPct val="0"/>
        </a:spcBef>
        <a:spcAft>
          <a:spcPct val="0"/>
        </a:spcAft>
        <a:defRPr kumimoji="1" sz="3200" b="1">
          <a:solidFill>
            <a:schemeClr val="tx1"/>
          </a:solidFill>
          <a:latin typeface="Arial" charset="0"/>
          <a:ea typeface="ＭＳ Ｐゴシック" pitchFamily="50" charset="-128"/>
        </a:defRPr>
      </a:lvl5pPr>
      <a:lvl6pPr marL="457200" algn="l" rtl="0" eaLnBrk="1" fontAlgn="base" hangingPunct="1">
        <a:spcBef>
          <a:spcPct val="0"/>
        </a:spcBef>
        <a:spcAft>
          <a:spcPct val="0"/>
        </a:spcAft>
        <a:defRPr kumimoji="1" sz="3200" b="1">
          <a:solidFill>
            <a:schemeClr val="tx1"/>
          </a:solidFill>
          <a:latin typeface="Arial" charset="0"/>
          <a:ea typeface="ＭＳ Ｐゴシック" pitchFamily="50" charset="-128"/>
        </a:defRPr>
      </a:lvl6pPr>
      <a:lvl7pPr marL="914400" algn="l" rtl="0" eaLnBrk="1" fontAlgn="base" hangingPunct="1">
        <a:spcBef>
          <a:spcPct val="0"/>
        </a:spcBef>
        <a:spcAft>
          <a:spcPct val="0"/>
        </a:spcAft>
        <a:defRPr kumimoji="1" sz="3200" b="1">
          <a:solidFill>
            <a:schemeClr val="tx1"/>
          </a:solidFill>
          <a:latin typeface="Arial" charset="0"/>
          <a:ea typeface="ＭＳ Ｐゴシック" pitchFamily="50" charset="-128"/>
        </a:defRPr>
      </a:lvl7pPr>
      <a:lvl8pPr marL="1371600" algn="l" rtl="0" eaLnBrk="1" fontAlgn="base" hangingPunct="1">
        <a:spcBef>
          <a:spcPct val="0"/>
        </a:spcBef>
        <a:spcAft>
          <a:spcPct val="0"/>
        </a:spcAft>
        <a:defRPr kumimoji="1" sz="3200" b="1">
          <a:solidFill>
            <a:schemeClr val="tx1"/>
          </a:solidFill>
          <a:latin typeface="Arial" charset="0"/>
          <a:ea typeface="ＭＳ Ｐゴシック" pitchFamily="50" charset="-128"/>
        </a:defRPr>
      </a:lvl8pPr>
      <a:lvl9pPr marL="1828800" algn="l" rtl="0" eaLnBrk="1" fontAlgn="base" hangingPunct="1">
        <a:spcBef>
          <a:spcPct val="0"/>
        </a:spcBef>
        <a:spcAft>
          <a:spcPct val="0"/>
        </a:spcAft>
        <a:defRPr kumimoji="1" sz="3200" b="1">
          <a:solidFill>
            <a:schemeClr val="tx1"/>
          </a:solidFill>
          <a:latin typeface="Arial" charset="0"/>
          <a:ea typeface="ＭＳ Ｐゴシック" pitchFamily="50" charset="-128"/>
        </a:defRPr>
      </a:lvl9pPr>
    </p:titleStyle>
    <p:bodyStyle>
      <a:lvl1pPr marL="342900" indent="-342900" algn="l" rtl="0" eaLnBrk="1" fontAlgn="base" hangingPunct="1">
        <a:spcBef>
          <a:spcPct val="20000"/>
        </a:spcBef>
        <a:spcAft>
          <a:spcPct val="0"/>
        </a:spcAft>
        <a:buClr>
          <a:srgbClr val="333399"/>
        </a:buClr>
        <a:buFont typeface="Wingdings" panose="05000000000000000000" pitchFamily="2" charset="2"/>
        <a:buChar char="n"/>
        <a:defRPr kumimoji="1"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3399FF"/>
        </a:buClr>
        <a:buFont typeface="Wingdings" panose="05000000000000000000" pitchFamily="2" charset="2"/>
        <a:buChar char="u"/>
        <a:defRPr kumimoji="1" sz="2000">
          <a:solidFill>
            <a:srgbClr val="0070C0"/>
          </a:solidFill>
          <a:latin typeface="+mn-lt"/>
          <a:ea typeface="+mn-ea"/>
        </a:defRPr>
      </a:lvl2pPr>
      <a:lvl3pPr marL="1143000" indent="-228600" algn="l" rtl="0" eaLnBrk="1" fontAlgn="base" hangingPunct="1">
        <a:spcBef>
          <a:spcPct val="20000"/>
        </a:spcBef>
        <a:spcAft>
          <a:spcPct val="0"/>
        </a:spcAft>
        <a:buClr>
          <a:srgbClr val="00FFFF"/>
        </a:buClr>
        <a:buFont typeface="Wingdings" panose="05000000000000000000" pitchFamily="2" charset="2"/>
        <a:buChar char="l"/>
        <a:defRPr kumimoji="1">
          <a:solidFill>
            <a:schemeClr val="tx1"/>
          </a:solidFill>
          <a:latin typeface="+mn-lt"/>
          <a:ea typeface="+mn-ea"/>
        </a:defRPr>
      </a:lvl3pPr>
      <a:lvl4pPr marL="1600200" indent="-228600" algn="l" rtl="0" eaLnBrk="1" fontAlgn="base" hangingPunct="1">
        <a:spcBef>
          <a:spcPct val="20000"/>
        </a:spcBef>
        <a:spcAft>
          <a:spcPct val="0"/>
        </a:spcAft>
        <a:defRPr kumimoji="1">
          <a:solidFill>
            <a:schemeClr val="tx1"/>
          </a:solidFill>
          <a:latin typeface="+mn-lt"/>
          <a:ea typeface="+mn-ea"/>
        </a:defRPr>
      </a:lvl4pPr>
      <a:lvl5pPr marL="2057400" indent="-228600" algn="l" rtl="0" eaLnBrk="1" fontAlgn="base" hangingPunct="1">
        <a:spcBef>
          <a:spcPct val="20000"/>
        </a:spcBef>
        <a:spcAft>
          <a:spcPct val="0"/>
        </a:spcAft>
        <a:defRPr kumimoji="1">
          <a:solidFill>
            <a:schemeClr val="tx1"/>
          </a:solidFill>
          <a:latin typeface="+mn-lt"/>
          <a:ea typeface="+mn-ea"/>
        </a:defRPr>
      </a:lvl5pPr>
      <a:lvl6pPr marL="2514600" indent="-228600" algn="l" rtl="0" eaLnBrk="1" fontAlgn="base" hangingPunct="1">
        <a:spcBef>
          <a:spcPct val="20000"/>
        </a:spcBef>
        <a:spcAft>
          <a:spcPct val="0"/>
        </a:spcAft>
        <a:defRPr kumimoji="1">
          <a:solidFill>
            <a:schemeClr val="tx1"/>
          </a:solidFill>
          <a:latin typeface="+mn-lt"/>
          <a:ea typeface="+mn-ea"/>
        </a:defRPr>
      </a:lvl6pPr>
      <a:lvl7pPr marL="2971800" indent="-228600" algn="l" rtl="0" eaLnBrk="1" fontAlgn="base" hangingPunct="1">
        <a:spcBef>
          <a:spcPct val="20000"/>
        </a:spcBef>
        <a:spcAft>
          <a:spcPct val="0"/>
        </a:spcAft>
        <a:defRPr kumimoji="1">
          <a:solidFill>
            <a:schemeClr val="tx1"/>
          </a:solidFill>
          <a:latin typeface="+mn-lt"/>
          <a:ea typeface="+mn-ea"/>
        </a:defRPr>
      </a:lvl7pPr>
      <a:lvl8pPr marL="3429000" indent="-228600" algn="l" rtl="0" eaLnBrk="1" fontAlgn="base" hangingPunct="1">
        <a:spcBef>
          <a:spcPct val="20000"/>
        </a:spcBef>
        <a:spcAft>
          <a:spcPct val="0"/>
        </a:spcAft>
        <a:defRPr kumimoji="1">
          <a:solidFill>
            <a:schemeClr val="tx1"/>
          </a:solidFill>
          <a:latin typeface="+mn-lt"/>
          <a:ea typeface="+mn-ea"/>
        </a:defRPr>
      </a:lvl8pPr>
      <a:lvl9pPr marL="3886200" indent="-228600" algn="l" rtl="0" eaLnBrk="1" fontAlgn="base" hangingPunct="1">
        <a:spcBef>
          <a:spcPct val="20000"/>
        </a:spcBef>
        <a:spcAft>
          <a:spcPct val="0"/>
        </a:spcAft>
        <a:defRPr kumimoji="1">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51.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5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17.tiff"/></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4.xml"/><Relationship Id="rId7" Type="http://schemas.openxmlformats.org/officeDocument/2006/relationships/image" Target="../media/image15.png"/><Relationship Id="rId12"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4.png"/><Relationship Id="rId11" Type="http://schemas.openxmlformats.org/officeDocument/2006/relationships/image" Target="../media/image10.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tiff"/></Relationships>
</file>

<file path=ppt/slides/_rels/slide5.xml.rels><?xml version="1.0" encoding="UTF-8" standalone="yes"?>
<Relationships xmlns="http://schemas.openxmlformats.org/package/2006/relationships"><Relationship Id="rId8" Type="http://schemas.openxmlformats.org/officeDocument/2006/relationships/image" Target="../media/image17.tiff"/><Relationship Id="rId3" Type="http://schemas.openxmlformats.org/officeDocument/2006/relationships/notesSlide" Target="../notesSlides/notesSlide5.xml"/><Relationship Id="rId7" Type="http://schemas.openxmlformats.org/officeDocument/2006/relationships/image" Target="../media/image22.tiff"/><Relationship Id="rId12" Type="http://schemas.openxmlformats.org/officeDocument/2006/relationships/hyperlink" Target="mailto:hiroto@aaa.jp" TargetMode="Externa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21.tiff"/><Relationship Id="rId11" Type="http://schemas.openxmlformats.org/officeDocument/2006/relationships/image" Target="../media/image25.png"/><Relationship Id="rId5" Type="http://schemas.openxmlformats.org/officeDocument/2006/relationships/image" Target="../media/image20.tiff"/><Relationship Id="rId10" Type="http://schemas.openxmlformats.org/officeDocument/2006/relationships/image" Target="../media/image24.tiff"/><Relationship Id="rId4" Type="http://schemas.openxmlformats.org/officeDocument/2006/relationships/image" Target="../media/image18.png"/><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6.xml"/><Relationship Id="rId7"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5.png"/><Relationship Id="rId5" Type="http://schemas.openxmlformats.org/officeDocument/2006/relationships/image" Target="../media/image17.tiff"/><Relationship Id="rId4" Type="http://schemas.openxmlformats.org/officeDocument/2006/relationships/image" Target="../media/image26.tiff"/><Relationship Id="rId9" Type="http://schemas.openxmlformats.org/officeDocument/2006/relationships/image" Target="../media/image24.tiff"/></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7.png"/><Relationship Id="rId3" Type="http://schemas.openxmlformats.org/officeDocument/2006/relationships/image" Target="../media/image28.tiff"/><Relationship Id="rId7" Type="http://schemas.openxmlformats.org/officeDocument/2006/relationships/image" Target="../media/image32.tiff"/><Relationship Id="rId12" Type="http://schemas.openxmlformats.org/officeDocument/2006/relationships/image" Target="../media/image36.png"/><Relationship Id="rId17" Type="http://schemas.openxmlformats.org/officeDocument/2006/relationships/image" Target="../media/image17.tiff"/><Relationship Id="rId2" Type="http://schemas.openxmlformats.org/officeDocument/2006/relationships/notesSlide" Target="../notesSlides/notesSlide7.xml"/><Relationship Id="rId16"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1.tiff"/><Relationship Id="rId11" Type="http://schemas.openxmlformats.org/officeDocument/2006/relationships/image" Target="../media/image35.png"/><Relationship Id="rId5" Type="http://schemas.openxmlformats.org/officeDocument/2006/relationships/image" Target="../media/image30.tiff"/><Relationship Id="rId15" Type="http://schemas.openxmlformats.org/officeDocument/2006/relationships/image" Target="../media/image39.jpeg"/><Relationship Id="rId10" Type="http://schemas.openxmlformats.org/officeDocument/2006/relationships/image" Target="../media/image26.tiff"/><Relationship Id="rId4" Type="http://schemas.openxmlformats.org/officeDocument/2006/relationships/image" Target="../media/image29.tiff"/><Relationship Id="rId9" Type="http://schemas.openxmlformats.org/officeDocument/2006/relationships/image" Target="../media/image34.png"/><Relationship Id="rId14" Type="http://schemas.openxmlformats.org/officeDocument/2006/relationships/image" Target="../media/image38.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4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sldNum" sz="quarter" idx="11"/>
          </p:nvPr>
        </p:nvSpPr>
        <p:spPr/>
        <p:txBody>
          <a:bodyPr/>
          <a:lstStyle>
            <a:lvl1pPr eaLnBrk="0" hangingPunct="0">
              <a:defRPr kumimoji="1" sz="2400">
                <a:solidFill>
                  <a:schemeClr val="tx1"/>
                </a:solidFill>
                <a:latin typeface="Times" panose="02020603050405020304" pitchFamily="18" charset="0"/>
                <a:ea typeface="Osaka" charset="-128"/>
              </a:defRPr>
            </a:lvl1pPr>
            <a:lvl2pPr marL="742950" indent="-285750" eaLnBrk="0" hangingPunct="0">
              <a:defRPr kumimoji="1" sz="2400">
                <a:solidFill>
                  <a:schemeClr val="tx1"/>
                </a:solidFill>
                <a:latin typeface="Times" panose="02020603050405020304" pitchFamily="18" charset="0"/>
                <a:ea typeface="Osaka" charset="-128"/>
              </a:defRPr>
            </a:lvl2pPr>
            <a:lvl3pPr marL="1143000" indent="-228600" eaLnBrk="0" hangingPunct="0">
              <a:defRPr kumimoji="1" sz="2400">
                <a:solidFill>
                  <a:schemeClr val="tx1"/>
                </a:solidFill>
                <a:latin typeface="Times" panose="02020603050405020304" pitchFamily="18" charset="0"/>
                <a:ea typeface="Osaka" charset="-128"/>
              </a:defRPr>
            </a:lvl3pPr>
            <a:lvl4pPr marL="1600200" indent="-228600" eaLnBrk="0" hangingPunct="0">
              <a:defRPr kumimoji="1" sz="2400">
                <a:solidFill>
                  <a:schemeClr val="tx1"/>
                </a:solidFill>
                <a:latin typeface="Times" panose="02020603050405020304" pitchFamily="18" charset="0"/>
                <a:ea typeface="Osaka" charset="-128"/>
              </a:defRPr>
            </a:lvl4pPr>
            <a:lvl5pPr marL="2057400" indent="-228600" eaLnBrk="0" hangingPunct="0">
              <a:defRPr kumimoji="1" sz="2400">
                <a:solidFill>
                  <a:schemeClr val="tx1"/>
                </a:solidFill>
                <a:latin typeface="Times" panose="02020603050405020304" pitchFamily="18" charset="0"/>
                <a:ea typeface="Osaka" charset="-128"/>
              </a:defRPr>
            </a:lvl5pPr>
            <a:lvl6pPr marL="25146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6pPr>
            <a:lvl7pPr marL="29718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7pPr>
            <a:lvl8pPr marL="34290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8pPr>
            <a:lvl9pPr marL="38862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9pPr>
          </a:lstStyle>
          <a:p>
            <a:pPr eaLnBrk="1" hangingPunct="1"/>
            <a:fld id="{48617A4E-1AA9-4E87-932F-921102FDA1B9}" type="slidenum">
              <a:rPr lang="en-US" altLang="ja-JP" sz="1400">
                <a:latin typeface="ＭＳ Ｐゴシック" panose="020B0600070205080204" pitchFamily="50" charset="-128"/>
                <a:ea typeface="ＭＳ Ｐゴシック" panose="020B0600070205080204" pitchFamily="50" charset="-128"/>
              </a:rPr>
              <a:pPr eaLnBrk="1" hangingPunct="1"/>
              <a:t>1</a:t>
            </a:fld>
            <a:endParaRPr lang="en-US" altLang="ja-JP" sz="1400" dirty="0">
              <a:latin typeface="ＭＳ Ｐゴシック" panose="020B0600070205080204" pitchFamily="50" charset="-128"/>
              <a:ea typeface="ＭＳ Ｐゴシック" panose="020B0600070205080204" pitchFamily="50" charset="-128"/>
            </a:endParaRPr>
          </a:p>
        </p:txBody>
      </p:sp>
      <p:sp>
        <p:nvSpPr>
          <p:cNvPr id="3075" name="Rectangle 2"/>
          <p:cNvSpPr>
            <a:spLocks noGrp="1" noChangeArrowheads="1"/>
          </p:cNvSpPr>
          <p:nvPr>
            <p:ph type="ctrTitle" idx="4294967295"/>
          </p:nvPr>
        </p:nvSpPr>
        <p:spPr>
          <a:xfrm>
            <a:off x="200872" y="840570"/>
            <a:ext cx="8763000" cy="1143000"/>
          </a:xfrm>
        </p:spPr>
        <p:txBody>
          <a:bodyPr/>
          <a:lstStyle/>
          <a:p>
            <a:pPr algn="ctr"/>
            <a:r>
              <a:rPr lang="ja-JP" altLang="en-US" b="0"/>
              <a:t>コロナ時代の密を考慮した</a:t>
            </a:r>
            <a:r>
              <a:rPr lang="en-US" altLang="ja-JP" b="0" dirty="0"/>
              <a:t/>
            </a:r>
            <a:br>
              <a:rPr lang="en-US" altLang="ja-JP" b="0" dirty="0"/>
            </a:br>
            <a:r>
              <a:rPr lang="ja-JP" altLang="en-US" b="0"/>
              <a:t>避難所ナビゲーションアプリの開発</a:t>
            </a:r>
            <a:endParaRPr lang="en-US" altLang="ja-JP" sz="2000" dirty="0"/>
          </a:p>
        </p:txBody>
      </p:sp>
      <p:sp>
        <p:nvSpPr>
          <p:cNvPr id="3076" name="Rectangle 3"/>
          <p:cNvSpPr>
            <a:spLocks noGrp="1" noChangeArrowheads="1"/>
          </p:cNvSpPr>
          <p:nvPr>
            <p:ph type="subTitle" idx="4294967295"/>
          </p:nvPr>
        </p:nvSpPr>
        <p:spPr>
          <a:xfrm>
            <a:off x="-1208487" y="2387732"/>
            <a:ext cx="8655756" cy="609600"/>
          </a:xfrm>
        </p:spPr>
        <p:txBody>
          <a:bodyPr/>
          <a:lstStyle/>
          <a:p>
            <a:pPr marL="0" indent="0" algn="ctr" eaLnBrk="1" hangingPunct="1">
              <a:buFont typeface="Wingdings" panose="05000000000000000000" pitchFamily="2" charset="2"/>
              <a:buNone/>
            </a:pPr>
            <a:r>
              <a:rPr lang="ja-JP" altLang="en-US" b="1"/>
              <a:t>中田</a:t>
            </a:r>
            <a:r>
              <a:rPr lang="en-US" altLang="ja-JP" b="1" dirty="0"/>
              <a:t> </a:t>
            </a:r>
            <a:r>
              <a:rPr lang="ja-JP" altLang="en-US" b="1"/>
              <a:t>大翔</a:t>
            </a:r>
            <a:endParaRPr lang="en-US" altLang="ja-JP" b="1" dirty="0"/>
          </a:p>
          <a:p>
            <a:pPr marL="0" indent="0" algn="ctr" eaLnBrk="1" hangingPunct="1">
              <a:buFont typeface="Wingdings" panose="05000000000000000000" pitchFamily="2" charset="2"/>
              <a:buNone/>
            </a:pPr>
            <a:r>
              <a:rPr lang="ja-JP" altLang="en-US" sz="2000"/>
              <a:t>兵庫県立姫路西高等学校</a:t>
            </a:r>
            <a:r>
              <a:rPr lang="en-US" altLang="ja-JP" sz="2000" dirty="0"/>
              <a:t> 2</a:t>
            </a:r>
            <a:r>
              <a:rPr lang="ja-JP" altLang="en-US" sz="2000"/>
              <a:t>年</a:t>
            </a:r>
            <a:r>
              <a:rPr lang="en-US" altLang="ja-JP" sz="2000" dirty="0"/>
              <a:t>,</a:t>
            </a:r>
          </a:p>
          <a:p>
            <a:pPr marL="0" indent="0" algn="ctr" eaLnBrk="1" hangingPunct="1">
              <a:buFont typeface="Wingdings" panose="05000000000000000000" pitchFamily="2" charset="2"/>
              <a:buNone/>
            </a:pPr>
            <a:r>
              <a:rPr lang="en-US" altLang="ja-JP" sz="2000" dirty="0"/>
              <a:t>JST</a:t>
            </a:r>
            <a:r>
              <a:rPr lang="ja-JP" altLang="en-US" sz="2000"/>
              <a:t>グローバスサイエンスキャンパス</a:t>
            </a:r>
            <a:r>
              <a:rPr lang="en-US" altLang="ja-JP" sz="2000" dirty="0"/>
              <a:t> </a:t>
            </a:r>
          </a:p>
          <a:p>
            <a:pPr marL="0" indent="0" algn="ctr" eaLnBrk="1" hangingPunct="1">
              <a:buFont typeface="Wingdings" panose="05000000000000000000" pitchFamily="2" charset="2"/>
              <a:buNone/>
            </a:pPr>
            <a:r>
              <a:rPr lang="en-US" altLang="ja-JP" sz="2000" dirty="0"/>
              <a:t>ROOT</a:t>
            </a:r>
            <a:r>
              <a:rPr lang="ja-JP" altLang="en-US" sz="2000"/>
              <a:t>プログラム（神戸大学）</a:t>
            </a:r>
            <a:endParaRPr lang="en-US" altLang="ja-JP" sz="2000" dirty="0"/>
          </a:p>
          <a:p>
            <a:pPr marL="0" indent="0" algn="ctr" eaLnBrk="1" hangingPunct="1">
              <a:buNone/>
            </a:pPr>
            <a:endParaRPr lang="en-US" altLang="ja-JP" dirty="0"/>
          </a:p>
          <a:p>
            <a:pPr marL="0" indent="0" algn="ctr" eaLnBrk="1" hangingPunct="1">
              <a:buNone/>
            </a:pPr>
            <a:endParaRPr lang="en-US" altLang="ja-JP" sz="800" dirty="0"/>
          </a:p>
          <a:p>
            <a:pPr marL="0" indent="0" algn="ctr" eaLnBrk="1" hangingPunct="1">
              <a:buNone/>
            </a:pPr>
            <a:r>
              <a:rPr lang="ja-JP" altLang="en-US" b="1"/>
              <a:t>室谷</a:t>
            </a:r>
            <a:r>
              <a:rPr lang="en-US" altLang="ja-JP" b="1" dirty="0"/>
              <a:t> </a:t>
            </a:r>
            <a:r>
              <a:rPr lang="ja-JP" altLang="en-US" b="1"/>
              <a:t>敏生</a:t>
            </a:r>
            <a:endParaRPr lang="en-US" altLang="ja-JP" b="1" dirty="0"/>
          </a:p>
          <a:p>
            <a:pPr marL="0" indent="0" algn="ctr" eaLnBrk="1" hangingPunct="1">
              <a:buNone/>
            </a:pPr>
            <a:r>
              <a:rPr lang="ja-JP" altLang="en-US" b="1"/>
              <a:t>中村</a:t>
            </a:r>
            <a:r>
              <a:rPr lang="en-US" altLang="ja-JP" b="1" dirty="0"/>
              <a:t> </a:t>
            </a:r>
            <a:r>
              <a:rPr lang="ja-JP" altLang="en-US" b="1"/>
              <a:t>匡秀</a:t>
            </a:r>
            <a:endParaRPr lang="en-US" altLang="ja-JP" b="1" dirty="0"/>
          </a:p>
          <a:p>
            <a:pPr marL="0" indent="0" algn="ctr" eaLnBrk="1" hangingPunct="1">
              <a:buNone/>
            </a:pPr>
            <a:endParaRPr lang="en-US" altLang="ja-JP" sz="100" b="1" dirty="0"/>
          </a:p>
          <a:p>
            <a:pPr marL="0" indent="0" algn="ctr" eaLnBrk="1" hangingPunct="1">
              <a:buNone/>
            </a:pPr>
            <a:r>
              <a:rPr lang="ja-JP" altLang="en-US" sz="2000"/>
              <a:t>　　　　　　神戸大学大学院システム情報学研究科</a:t>
            </a:r>
          </a:p>
        </p:txBody>
      </p:sp>
      <p:pic>
        <p:nvPicPr>
          <p:cNvPr id="7" name="図 6">
            <a:extLst>
              <a:ext uri="{FF2B5EF4-FFF2-40B4-BE49-F238E27FC236}">
                <a16:creationId xmlns:a16="http://schemas.microsoft.com/office/drawing/2014/main" id="{D1BFE1A8-A726-1444-BC53-42DC9EB910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24610" y="2044769"/>
            <a:ext cx="1611671" cy="1611671"/>
          </a:xfrm>
          <a:prstGeom prst="rect">
            <a:avLst/>
          </a:prstGeom>
        </p:spPr>
      </p:pic>
      <p:pic>
        <p:nvPicPr>
          <p:cNvPr id="9" name="図 8">
            <a:extLst>
              <a:ext uri="{FF2B5EF4-FFF2-40B4-BE49-F238E27FC236}">
                <a16:creationId xmlns:a16="http://schemas.microsoft.com/office/drawing/2014/main" id="{05C29EEF-CB5F-C54C-B04A-6BFD0880EF70}"/>
              </a:ext>
            </a:extLst>
          </p:cNvPr>
          <p:cNvPicPr>
            <a:picLocks noChangeAspect="1"/>
          </p:cNvPicPr>
          <p:nvPr/>
        </p:nvPicPr>
        <p:blipFill rotWithShape="1">
          <a:blip r:embed="rId4">
            <a:extLst>
              <a:ext uri="{28A0092B-C50C-407E-A947-70E740481C1C}">
                <a14:useLocalDpi xmlns:a14="http://schemas.microsoft.com/office/drawing/2010/main" val="0"/>
              </a:ext>
            </a:extLst>
          </a:blip>
          <a:srcRect l="25772" t="13810" r="35569" b="56515"/>
          <a:stretch/>
        </p:blipFill>
        <p:spPr>
          <a:xfrm>
            <a:off x="6830445" y="3740835"/>
            <a:ext cx="1341955" cy="1615385"/>
          </a:xfrm>
          <a:prstGeom prst="rect">
            <a:avLst/>
          </a:prstGeom>
        </p:spPr>
      </p:pic>
      <p:pic>
        <p:nvPicPr>
          <p:cNvPr id="11" name="図 10">
            <a:extLst>
              <a:ext uri="{FF2B5EF4-FFF2-40B4-BE49-F238E27FC236}">
                <a16:creationId xmlns:a16="http://schemas.microsoft.com/office/drawing/2014/main" id="{1FD147CE-FDCD-3046-BFD5-86B7159E4F5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438" t="4154" r="2722" b="38533"/>
          <a:stretch/>
        </p:blipFill>
        <p:spPr>
          <a:xfrm>
            <a:off x="5269139" y="3740835"/>
            <a:ext cx="1510941" cy="1611671"/>
          </a:xfrm>
          <a:prstGeom prst="rect">
            <a:avLst/>
          </a:prstGeom>
        </p:spPr>
      </p:pic>
    </p:spTree>
    <p:extLst>
      <p:ext uri="{BB962C8B-B14F-4D97-AF65-F5344CB8AC3E}">
        <p14:creationId xmlns:p14="http://schemas.microsoft.com/office/powerpoint/2010/main" val="3040963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避難所距離検索サービス</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ユーザ</a:t>
            </a:r>
            <a:r>
              <a:rPr lang="en-US" altLang="ja-JP" dirty="0" smtClean="0"/>
              <a:t>A</a:t>
            </a:r>
            <a:r>
              <a:rPr lang="ja-JP" altLang="en-US" dirty="0" smtClean="0"/>
              <a:t>から半径</a:t>
            </a:r>
            <a:r>
              <a:rPr lang="en-US" altLang="ja-JP" dirty="0" smtClean="0"/>
              <a:t>D[km]</a:t>
            </a:r>
            <a:r>
              <a:rPr lang="ja-JP" altLang="en-US" dirty="0" smtClean="0"/>
              <a:t>以内の避難所を取得</a:t>
            </a:r>
            <a:endParaRPr lang="en-US" altLang="ja-JP" dirty="0" smtClean="0"/>
          </a:p>
          <a:p>
            <a:pPr lvl="1"/>
            <a:r>
              <a:rPr lang="ja-JP" altLang="en-US" dirty="0"/>
              <a:t>地球上</a:t>
            </a:r>
            <a:r>
              <a:rPr lang="ja-JP" altLang="en-US" dirty="0" smtClean="0"/>
              <a:t>における大圏距離の計算手法を採用</a:t>
            </a:r>
            <a:endParaRPr lang="en-US" altLang="ja-JP" dirty="0" smtClean="0"/>
          </a:p>
          <a:p>
            <a:pPr lvl="2"/>
            <a:r>
              <a:rPr lang="ja-JP" altLang="en-US" dirty="0" smtClean="0"/>
              <a:t>ユーザ</a:t>
            </a:r>
            <a:r>
              <a:rPr lang="en-US" altLang="ja-JP" dirty="0" smtClean="0"/>
              <a:t>A</a:t>
            </a:r>
            <a:r>
              <a:rPr lang="ja-JP" altLang="en-US" dirty="0" smtClean="0"/>
              <a:t>から各避難所までの距離をすべて計算</a:t>
            </a:r>
            <a:endParaRPr lang="en-US" altLang="ja-JP" dirty="0"/>
          </a:p>
          <a:p>
            <a:pPr lvl="2"/>
            <a:r>
              <a:rPr lang="en-US" altLang="ja-JP" i="1" dirty="0" smtClean="0">
                <a:latin typeface="Times New Roman" panose="02020603050405020304" pitchFamily="18" charset="0"/>
                <a:cs typeface="Times New Roman" panose="02020603050405020304" pitchFamily="18" charset="0"/>
              </a:rPr>
              <a:t>d(</a:t>
            </a:r>
            <a:r>
              <a:rPr lang="en-US" altLang="ja-JP" i="1" dirty="0" err="1" smtClean="0">
                <a:latin typeface="Times New Roman" panose="02020603050405020304" pitchFamily="18" charset="0"/>
                <a:cs typeface="Times New Roman" panose="02020603050405020304" pitchFamily="18" charset="0"/>
              </a:rPr>
              <a:t>lng</a:t>
            </a:r>
            <a:r>
              <a:rPr lang="en-US" altLang="ja-JP" i="1" dirty="0">
                <a:latin typeface="Times New Roman" panose="02020603050405020304" pitchFamily="18" charset="0"/>
                <a:cs typeface="Times New Roman" panose="02020603050405020304" pitchFamily="18" charset="0"/>
              </a:rPr>
              <a:t>, </a:t>
            </a:r>
            <a:r>
              <a:rPr lang="en-US" altLang="ja-JP" i="1" dirty="0" err="1">
                <a:latin typeface="Times New Roman" panose="02020603050405020304" pitchFamily="18" charset="0"/>
                <a:cs typeface="Times New Roman" panose="02020603050405020304" pitchFamily="18" charset="0"/>
              </a:rPr>
              <a:t>lat</a:t>
            </a:r>
            <a:r>
              <a:rPr lang="en-US" altLang="ja-JP" i="1" dirty="0">
                <a:latin typeface="Times New Roman" panose="02020603050405020304" pitchFamily="18" charset="0"/>
                <a:cs typeface="Times New Roman" panose="02020603050405020304" pitchFamily="18" charset="0"/>
              </a:rPr>
              <a:t>) = 6371 * </a:t>
            </a:r>
            <a:r>
              <a:rPr lang="en-US" altLang="ja-JP" i="1" dirty="0" err="1">
                <a:latin typeface="Times New Roman" panose="02020603050405020304" pitchFamily="18" charset="0"/>
                <a:cs typeface="Times New Roman" panose="02020603050405020304" pitchFamily="18" charset="0"/>
              </a:rPr>
              <a:t>acos</a:t>
            </a:r>
            <a:r>
              <a:rPr lang="en-US" altLang="ja-JP" i="1" dirty="0">
                <a:latin typeface="Times New Roman" panose="02020603050405020304" pitchFamily="18" charset="0"/>
                <a:cs typeface="Times New Roman" panose="02020603050405020304" pitchFamily="18" charset="0"/>
              </a:rPr>
              <a:t> (cos(rad(y)) * </a:t>
            </a:r>
            <a:br>
              <a:rPr lang="en-US" altLang="ja-JP" i="1" dirty="0">
                <a:latin typeface="Times New Roman" panose="02020603050405020304" pitchFamily="18" charset="0"/>
                <a:cs typeface="Times New Roman" panose="02020603050405020304" pitchFamily="18" charset="0"/>
              </a:rPr>
            </a:br>
            <a:r>
              <a:rPr lang="en-US" altLang="ja-JP" i="1" dirty="0" smtClean="0">
                <a:latin typeface="Times New Roman" panose="02020603050405020304" pitchFamily="18" charset="0"/>
                <a:cs typeface="Times New Roman" panose="02020603050405020304" pitchFamily="18" charset="0"/>
              </a:rPr>
              <a:t>cos(rad(</a:t>
            </a:r>
            <a:r>
              <a:rPr lang="en-US" altLang="ja-JP" i="1" dirty="0" err="1" smtClean="0">
                <a:latin typeface="Times New Roman" panose="02020603050405020304" pitchFamily="18" charset="0"/>
                <a:cs typeface="Times New Roman" panose="02020603050405020304" pitchFamily="18" charset="0"/>
              </a:rPr>
              <a:t>lat</a:t>
            </a:r>
            <a:r>
              <a:rPr lang="en-US" altLang="ja-JP" i="1" dirty="0">
                <a:latin typeface="Times New Roman" panose="02020603050405020304" pitchFamily="18" charset="0"/>
                <a:cs typeface="Times New Roman" panose="02020603050405020304" pitchFamily="18" charset="0"/>
              </a:rPr>
              <a:t>)) * cos(rad(</a:t>
            </a:r>
            <a:r>
              <a:rPr lang="en-US" altLang="ja-JP" i="1" dirty="0" err="1">
                <a:latin typeface="Times New Roman" panose="02020603050405020304" pitchFamily="18" charset="0"/>
                <a:cs typeface="Times New Roman" panose="02020603050405020304" pitchFamily="18" charset="0"/>
              </a:rPr>
              <a:t>lng</a:t>
            </a:r>
            <a:r>
              <a:rPr lang="en-US" altLang="ja-JP" i="1" dirty="0">
                <a:latin typeface="Times New Roman" panose="02020603050405020304" pitchFamily="18" charset="0"/>
                <a:cs typeface="Times New Roman" panose="02020603050405020304" pitchFamily="18" charset="0"/>
              </a:rPr>
              <a:t>) – rad(x)) </a:t>
            </a:r>
            <a:br>
              <a:rPr lang="en-US" altLang="ja-JP" i="1" dirty="0">
                <a:latin typeface="Times New Roman" panose="02020603050405020304" pitchFamily="18" charset="0"/>
                <a:cs typeface="Times New Roman" panose="02020603050405020304" pitchFamily="18" charset="0"/>
              </a:rPr>
            </a:br>
            <a:r>
              <a:rPr lang="en-US" altLang="ja-JP" i="1" dirty="0" smtClean="0">
                <a:latin typeface="Times New Roman" panose="02020603050405020304" pitchFamily="18" charset="0"/>
                <a:cs typeface="Times New Roman" panose="02020603050405020304" pitchFamily="18" charset="0"/>
              </a:rPr>
              <a:t>+ </a:t>
            </a:r>
            <a:r>
              <a:rPr lang="en-US" altLang="ja-JP" i="1" dirty="0">
                <a:latin typeface="Times New Roman" panose="02020603050405020304" pitchFamily="18" charset="0"/>
                <a:cs typeface="Times New Roman" panose="02020603050405020304" pitchFamily="18" charset="0"/>
              </a:rPr>
              <a:t>sin(rad(y))*sin(rad(</a:t>
            </a:r>
            <a:r>
              <a:rPr lang="en-US" altLang="ja-JP" i="1" dirty="0" err="1">
                <a:latin typeface="Times New Roman" panose="02020603050405020304" pitchFamily="18" charset="0"/>
                <a:cs typeface="Times New Roman" panose="02020603050405020304" pitchFamily="18" charset="0"/>
              </a:rPr>
              <a:t>lat</a:t>
            </a:r>
            <a:r>
              <a:rPr lang="en-US" altLang="ja-JP" i="1" dirty="0">
                <a:latin typeface="Times New Roman" panose="02020603050405020304" pitchFamily="18" charset="0"/>
                <a:cs typeface="Times New Roman" panose="02020603050405020304" pitchFamily="18" charset="0"/>
              </a:rPr>
              <a:t>))) &lt;= </a:t>
            </a:r>
            <a:r>
              <a:rPr lang="en-US" altLang="ja-JP" i="1" dirty="0" smtClean="0">
                <a:latin typeface="Times New Roman" panose="02020603050405020304" pitchFamily="18" charset="0"/>
                <a:cs typeface="Times New Roman" panose="02020603050405020304" pitchFamily="18" charset="0"/>
              </a:rPr>
              <a:t>D</a:t>
            </a:r>
            <a:endParaRPr lang="en-US" altLang="ja-JP" dirty="0" smtClean="0"/>
          </a:p>
          <a:p>
            <a:pPr lvl="1"/>
            <a:r>
              <a:rPr lang="ja-JP" altLang="en-US" dirty="0" smtClean="0"/>
              <a:t>計算式の要素</a:t>
            </a:r>
            <a:endParaRPr lang="en-US" altLang="ja-JP" dirty="0" smtClean="0"/>
          </a:p>
          <a:p>
            <a:pPr lvl="2"/>
            <a:r>
              <a:rPr lang="ja-JP" altLang="en-US" dirty="0" smtClean="0"/>
              <a:t>ユーザ</a:t>
            </a:r>
            <a:r>
              <a:rPr lang="en-US" altLang="ja-JP" dirty="0" smtClean="0"/>
              <a:t>A</a:t>
            </a:r>
            <a:r>
              <a:rPr lang="ja-JP" altLang="en-US" dirty="0" smtClean="0"/>
              <a:t>の</a:t>
            </a:r>
            <a:r>
              <a:rPr lang="ja-JP" altLang="en-US" dirty="0"/>
              <a:t>位置座標</a:t>
            </a:r>
            <a:r>
              <a:rPr lang="ja-JP" altLang="en-US" dirty="0">
                <a:sym typeface="Wingdings" panose="05000000000000000000" pitchFamily="2" charset="2"/>
              </a:rPr>
              <a:t>：</a:t>
            </a:r>
            <a:r>
              <a:rPr lang="en-US" altLang="ja-JP" dirty="0">
                <a:sym typeface="Wingdings" panose="05000000000000000000" pitchFamily="2" charset="2"/>
              </a:rPr>
              <a:t>(x, y)</a:t>
            </a:r>
          </a:p>
          <a:p>
            <a:pPr lvl="2"/>
            <a:r>
              <a:rPr lang="ja-JP" altLang="en-US" dirty="0">
                <a:sym typeface="Wingdings" panose="05000000000000000000" pitchFamily="2" charset="2"/>
              </a:rPr>
              <a:t>各避難所の位置座標：</a:t>
            </a:r>
            <a:r>
              <a:rPr lang="en-US" altLang="ja-JP" dirty="0">
                <a:sym typeface="Wingdings" panose="05000000000000000000" pitchFamily="2" charset="2"/>
              </a:rPr>
              <a:t>(</a:t>
            </a:r>
            <a:r>
              <a:rPr lang="en-US" altLang="ja-JP" dirty="0" err="1">
                <a:sym typeface="Wingdings" panose="05000000000000000000" pitchFamily="2" charset="2"/>
              </a:rPr>
              <a:t>lng</a:t>
            </a:r>
            <a:r>
              <a:rPr lang="en-US" altLang="ja-JP" dirty="0">
                <a:sym typeface="Wingdings" panose="05000000000000000000" pitchFamily="2" charset="2"/>
              </a:rPr>
              <a:t>, </a:t>
            </a:r>
            <a:r>
              <a:rPr lang="en-US" altLang="ja-JP" dirty="0" err="1">
                <a:sym typeface="Wingdings" panose="05000000000000000000" pitchFamily="2" charset="2"/>
              </a:rPr>
              <a:t>lat</a:t>
            </a:r>
            <a:r>
              <a:rPr lang="en-US" altLang="ja-JP" dirty="0">
                <a:sym typeface="Wingdings" panose="05000000000000000000" pitchFamily="2" charset="2"/>
              </a:rPr>
              <a:t>)</a:t>
            </a:r>
          </a:p>
          <a:p>
            <a:pPr lvl="2"/>
            <a:r>
              <a:rPr lang="ja-JP" altLang="en-US" dirty="0"/>
              <a:t>検索したい距離：</a:t>
            </a:r>
            <a:r>
              <a:rPr lang="en-US" altLang="ja-JP" dirty="0"/>
              <a:t>D[km]</a:t>
            </a:r>
          </a:p>
          <a:p>
            <a:pPr lvl="2"/>
            <a:r>
              <a:rPr lang="ja-JP" altLang="en-US" dirty="0"/>
              <a:t>ユーザから避難所までの距離：</a:t>
            </a:r>
            <a:r>
              <a:rPr lang="en-US" altLang="ja-JP" dirty="0"/>
              <a:t>d(</a:t>
            </a:r>
            <a:r>
              <a:rPr lang="en-US" altLang="ja-JP" dirty="0" err="1"/>
              <a:t>lng</a:t>
            </a:r>
            <a:r>
              <a:rPr lang="en-US" altLang="ja-JP" dirty="0"/>
              <a:t>, </a:t>
            </a:r>
            <a:r>
              <a:rPr lang="en-US" altLang="ja-JP" dirty="0" err="1" smtClean="0"/>
              <a:t>lat</a:t>
            </a:r>
            <a:r>
              <a:rPr lang="en-US" altLang="ja-JP" dirty="0" smtClean="0"/>
              <a:t>)</a:t>
            </a:r>
          </a:p>
          <a:p>
            <a:pPr lvl="1"/>
            <a:r>
              <a:rPr lang="en-US" altLang="ja-JP" dirty="0" smtClean="0"/>
              <a:t>d(</a:t>
            </a:r>
            <a:r>
              <a:rPr lang="en-US" altLang="ja-JP" dirty="0" err="1" smtClean="0"/>
              <a:t>lng</a:t>
            </a:r>
            <a:r>
              <a:rPr lang="en-US" altLang="ja-JP" dirty="0" smtClean="0"/>
              <a:t>. </a:t>
            </a:r>
            <a:r>
              <a:rPr lang="en-US" altLang="ja-JP" dirty="0" err="1" smtClean="0"/>
              <a:t>lat</a:t>
            </a:r>
            <a:r>
              <a:rPr lang="en-US" altLang="ja-JP" dirty="0" smtClean="0"/>
              <a:t>) </a:t>
            </a:r>
            <a:r>
              <a:rPr lang="ja-JP" altLang="en-US" dirty="0" smtClean="0"/>
              <a:t>≦ </a:t>
            </a:r>
            <a:r>
              <a:rPr lang="en-US" altLang="ja-JP" dirty="0" smtClean="0"/>
              <a:t>D</a:t>
            </a:r>
            <a:r>
              <a:rPr lang="ja-JP" altLang="en-US" dirty="0" smtClean="0"/>
              <a:t>となる避難所を</a:t>
            </a:r>
            <a:r>
              <a:rPr lang="ja-JP" altLang="en-US" dirty="0"/>
              <a:t>データベース</a:t>
            </a:r>
            <a:r>
              <a:rPr lang="ja-JP" altLang="en-US" dirty="0" smtClean="0"/>
              <a:t>から取得</a:t>
            </a:r>
            <a:endParaRPr lang="en-US" altLang="ja-JP" dirty="0" smtClean="0"/>
          </a:p>
          <a:p>
            <a:pPr marL="457200" lvl="1" indent="0">
              <a:buNone/>
            </a:pPr>
            <a:r>
              <a:rPr lang="ja-JP" altLang="en-US" i="1" dirty="0" smtClean="0">
                <a:latin typeface="Times New Roman" panose="02020603050405020304" pitchFamily="18" charset="0"/>
                <a:cs typeface="Times New Roman" panose="02020603050405020304" pitchFamily="18" charset="0"/>
              </a:rPr>
              <a:t>　　</a:t>
            </a:r>
            <a:endParaRPr kumimoji="1" lang="ja-JP" altLang="en-US" dirty="0"/>
          </a:p>
        </p:txBody>
      </p:sp>
      <p:sp>
        <p:nvSpPr>
          <p:cNvPr id="4" name="スライド番号プレースホルダー 3"/>
          <p:cNvSpPr>
            <a:spLocks noGrp="1"/>
          </p:cNvSpPr>
          <p:nvPr>
            <p:ph type="sldNum" sz="quarter" idx="11"/>
          </p:nvPr>
        </p:nvSpPr>
        <p:spPr/>
        <p:txBody>
          <a:bodyPr/>
          <a:lstStyle/>
          <a:p>
            <a:fld id="{540B1702-1328-441D-B737-C2B94A2E6AF5}" type="slidenum">
              <a:rPr lang="en-US" altLang="ja-JP" smtClean="0"/>
              <a:pPr/>
              <a:t>10</a:t>
            </a:fld>
            <a:endParaRPr lang="en-US" altLang="ja-JP"/>
          </a:p>
        </p:txBody>
      </p:sp>
      <p:pic>
        <p:nvPicPr>
          <p:cNvPr id="8" name="図 7">
            <a:extLst>
              <a:ext uri="{FF2B5EF4-FFF2-40B4-BE49-F238E27FC236}">
                <a16:creationId xmlns:a16="http://schemas.microsoft.com/office/drawing/2014/main" id="{841FE666-86CD-3A4E-BCA2-6EC84279EB02}"/>
              </a:ext>
            </a:extLst>
          </p:cNvPr>
          <p:cNvPicPr>
            <a:picLocks noChangeAspect="1"/>
          </p:cNvPicPr>
          <p:nvPr/>
        </p:nvPicPr>
        <p:blipFill>
          <a:blip r:embed="rId2"/>
          <a:stretch>
            <a:fillRect/>
          </a:stretch>
        </p:blipFill>
        <p:spPr>
          <a:xfrm>
            <a:off x="6011416" y="2492896"/>
            <a:ext cx="2665040" cy="1872208"/>
          </a:xfrm>
          <a:prstGeom prst="rect">
            <a:avLst/>
          </a:prstGeom>
        </p:spPr>
      </p:pic>
      <p:sp>
        <p:nvSpPr>
          <p:cNvPr id="9" name="円/楕円 9">
            <a:extLst>
              <a:ext uri="{FF2B5EF4-FFF2-40B4-BE49-F238E27FC236}">
                <a16:creationId xmlns:a16="http://schemas.microsoft.com/office/drawing/2014/main" id="{0B4B51F1-D712-F841-B106-9EF96F21C1B6}"/>
              </a:ext>
            </a:extLst>
          </p:cNvPr>
          <p:cNvSpPr/>
          <p:nvPr/>
        </p:nvSpPr>
        <p:spPr>
          <a:xfrm>
            <a:off x="6272721" y="2695777"/>
            <a:ext cx="1689363" cy="1669327"/>
          </a:xfrm>
          <a:prstGeom prst="ellipse">
            <a:avLst/>
          </a:prstGeom>
          <a:solidFill>
            <a:srgbClr val="F9C800">
              <a:alpha val="25882"/>
            </a:srgbClr>
          </a:solidFill>
          <a:ln>
            <a:solidFill>
              <a:srgbClr val="F9C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7407815" y="3561134"/>
            <a:ext cx="407484" cy="461665"/>
          </a:xfrm>
          <a:prstGeom prst="rect">
            <a:avLst/>
          </a:prstGeom>
          <a:noFill/>
        </p:spPr>
        <p:txBody>
          <a:bodyPr wrap="none" rtlCol="0">
            <a:spAutoFit/>
          </a:bodyPr>
          <a:lstStyle/>
          <a:p>
            <a:r>
              <a:rPr lang="en-US" altLang="ja-JP" i="1" dirty="0">
                <a:latin typeface="Times New Roman" panose="02020603050405020304" pitchFamily="18" charset="0"/>
                <a:cs typeface="Times New Roman" panose="02020603050405020304" pitchFamily="18" charset="0"/>
              </a:rPr>
              <a:t>D</a:t>
            </a:r>
            <a:endParaRPr kumimoji="1" lang="ja-JP" altLang="en-US" i="1" dirty="0">
              <a:latin typeface="Times New Roman" panose="02020603050405020304" pitchFamily="18" charset="0"/>
              <a:cs typeface="Times New Roman" panose="02020603050405020304" pitchFamily="18" charset="0"/>
            </a:endParaRPr>
          </a:p>
        </p:txBody>
      </p:sp>
      <p:cxnSp>
        <p:nvCxnSpPr>
          <p:cNvPr id="16" name="直線コネクタ 15"/>
          <p:cNvCxnSpPr/>
          <p:nvPr/>
        </p:nvCxnSpPr>
        <p:spPr>
          <a:xfrm flipV="1">
            <a:off x="7281507" y="3530441"/>
            <a:ext cx="680577" cy="6138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18" name="Picture 4" descr="https://2.bp.blogspot.com/-9dUKu2CVEgg/VfS6KXqDqkI/AAAAAAAAxOA/N7W0ofbVlH8/s800/building_kouminka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30075" y="2864183"/>
            <a:ext cx="466261" cy="42080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木造校舎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48185" y="3791966"/>
            <a:ext cx="553428" cy="40621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体育館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56376" y="2671869"/>
            <a:ext cx="470261" cy="34916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s://1.bp.blogspot.com/-XKTafTy2_Bw/UOKDYzJbICI/AAAAAAAAKNY/tTeng5oVcJk/s1600/school.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29775" y="3791966"/>
            <a:ext cx="510493" cy="321589"/>
          </a:xfrm>
          <a:prstGeom prst="rect">
            <a:avLst/>
          </a:prstGeom>
          <a:noFill/>
          <a:extLst>
            <a:ext uri="{909E8E84-426E-40DD-AFC4-6F175D3DCCD1}">
              <a14:hiddenFill xmlns:a14="http://schemas.microsoft.com/office/drawing/2010/main">
                <a:solidFill>
                  <a:srgbClr val="FFFFFF"/>
                </a:solidFill>
              </a14:hiddenFill>
            </a:ext>
          </a:extLst>
        </p:spPr>
      </p:pic>
      <p:pic>
        <p:nvPicPr>
          <p:cNvPr id="22" name="コンテンツ プレースホルダー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auto">
          <a:xfrm>
            <a:off x="6876256" y="3284984"/>
            <a:ext cx="477894" cy="560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31350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チェックインサービス</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ユーザ</a:t>
            </a:r>
            <a:r>
              <a:rPr kumimoji="1" lang="en-US" altLang="ja-JP" dirty="0" smtClean="0"/>
              <a:t>A</a:t>
            </a:r>
            <a:r>
              <a:rPr kumimoji="1" lang="ja-JP" altLang="en-US" dirty="0" err="1" smtClean="0"/>
              <a:t>が避</a:t>
            </a:r>
            <a:r>
              <a:rPr kumimoji="1" lang="ja-JP" altLang="en-US" dirty="0" smtClean="0"/>
              <a:t>難所</a:t>
            </a:r>
            <a:r>
              <a:rPr kumimoji="1" lang="en-US" altLang="ja-JP" dirty="0" smtClean="0"/>
              <a:t>B</a:t>
            </a:r>
            <a:r>
              <a:rPr kumimoji="1" lang="ja-JP" altLang="en-US" dirty="0" smtClean="0"/>
              <a:t>にチェックインする</a:t>
            </a:r>
            <a:endParaRPr kumimoji="1" lang="en-US" altLang="ja-JP" dirty="0" smtClean="0"/>
          </a:p>
          <a:p>
            <a:pPr lvl="1"/>
            <a:r>
              <a:rPr kumimoji="1" lang="ja-JP" altLang="en-US" dirty="0" smtClean="0"/>
              <a:t>チェックインエンティティを作成</a:t>
            </a:r>
            <a:endParaRPr kumimoji="1" lang="en-US" altLang="ja-JP" dirty="0" smtClean="0"/>
          </a:p>
          <a:p>
            <a:pPr lvl="2"/>
            <a:r>
              <a:rPr lang="ja-JP" altLang="en-US" dirty="0">
                <a:latin typeface="ＭＳ Ｐゴシック" panose="020B0600070205080204" pitchFamily="50" charset="-128"/>
                <a:ea typeface="ＭＳ Ｐゴシック" panose="020B0600070205080204" pitchFamily="50" charset="-128"/>
              </a:rPr>
              <a:t>避難</a:t>
            </a:r>
            <a:r>
              <a:rPr lang="ja-JP" altLang="en-US" dirty="0" smtClean="0">
                <a:latin typeface="ＭＳ Ｐゴシック" panose="020B0600070205080204" pitchFamily="50" charset="-128"/>
                <a:ea typeface="ＭＳ Ｐゴシック" panose="020B0600070205080204" pitchFamily="50" charset="-128"/>
              </a:rPr>
              <a:t>したユーザ</a:t>
            </a:r>
            <a:r>
              <a:rPr lang="en-US" altLang="ja-JP" dirty="0" smtClean="0">
                <a:ea typeface="ＭＳ Ｐゴシック" panose="020B0600070205080204" pitchFamily="50" charset="-128"/>
              </a:rPr>
              <a:t>A</a:t>
            </a:r>
            <a:r>
              <a:rPr lang="ja-JP" altLang="en-US" dirty="0" err="1" smtClean="0">
                <a:latin typeface="ＭＳ Ｐゴシック" panose="020B0600070205080204" pitchFamily="50" charset="-128"/>
                <a:ea typeface="ＭＳ Ｐゴシック" panose="020B0600070205080204" pitchFamily="50" charset="-128"/>
              </a:rPr>
              <a:t>と避</a:t>
            </a:r>
            <a:r>
              <a:rPr lang="ja-JP" altLang="en-US" dirty="0" smtClean="0">
                <a:latin typeface="ＭＳ Ｐゴシック" panose="020B0600070205080204" pitchFamily="50" charset="-128"/>
                <a:ea typeface="ＭＳ Ｐゴシック" panose="020B0600070205080204" pitchFamily="50" charset="-128"/>
              </a:rPr>
              <a:t>難所</a:t>
            </a:r>
            <a:r>
              <a:rPr lang="en-US" altLang="ja-JP" dirty="0" smtClean="0">
                <a:ea typeface="ＭＳ Ｐゴシック" panose="020B0600070205080204" pitchFamily="50" charset="-128"/>
              </a:rPr>
              <a:t>B</a:t>
            </a:r>
            <a:r>
              <a:rPr lang="ja-JP" altLang="en-US" dirty="0">
                <a:latin typeface="ＭＳ Ｐゴシック" panose="020B0600070205080204" pitchFamily="50" charset="-128"/>
                <a:ea typeface="ＭＳ Ｐゴシック" panose="020B0600070205080204" pitchFamily="50" charset="-128"/>
              </a:rPr>
              <a:t>を</a:t>
            </a:r>
            <a:r>
              <a:rPr lang="ja-JP" altLang="en-US" dirty="0" smtClean="0">
                <a:latin typeface="ＭＳ Ｐゴシック" panose="020B0600070205080204" pitchFamily="50" charset="-128"/>
                <a:ea typeface="ＭＳ Ｐゴシック" panose="020B0600070205080204" pitchFamily="50" charset="-128"/>
              </a:rPr>
              <a:t>関連づける</a:t>
            </a:r>
            <a:endParaRPr lang="en-US" altLang="ja-JP" dirty="0" smtClean="0">
              <a:latin typeface="ＭＳ Ｐゴシック" panose="020B0600070205080204" pitchFamily="50" charset="-128"/>
              <a:ea typeface="ＭＳ Ｐゴシック" panose="020B0600070205080204" pitchFamily="50" charset="-128"/>
            </a:endParaRPr>
          </a:p>
          <a:p>
            <a:pPr lvl="2"/>
            <a:r>
              <a:rPr kumimoji="1" lang="ja-JP" altLang="en-US" dirty="0" smtClean="0"/>
              <a:t>チェックインした時刻</a:t>
            </a:r>
            <a:endParaRPr kumimoji="1" lang="en-US" altLang="ja-JP" dirty="0" smtClean="0"/>
          </a:p>
          <a:p>
            <a:pPr lvl="1"/>
            <a:r>
              <a:rPr lang="ja-JP" altLang="en-US" dirty="0" smtClean="0"/>
              <a:t>ユーザと避難所の状態</a:t>
            </a:r>
            <a:r>
              <a:rPr lang="ja-JP" altLang="en-US" dirty="0"/>
              <a:t>を</a:t>
            </a:r>
            <a:r>
              <a:rPr lang="ja-JP" altLang="en-US" dirty="0" smtClean="0"/>
              <a:t>更新</a:t>
            </a:r>
            <a:endParaRPr lang="en-US" altLang="ja-JP" dirty="0" smtClean="0"/>
          </a:p>
          <a:p>
            <a:pPr lvl="2"/>
            <a:r>
              <a:rPr lang="ja-JP" altLang="en-US" dirty="0"/>
              <a:t>ユーザの避難状態</a:t>
            </a:r>
            <a:r>
              <a:rPr lang="ja-JP" altLang="en-US" dirty="0" smtClean="0"/>
              <a:t>の更新</a:t>
            </a:r>
            <a:endParaRPr lang="en-US" altLang="ja-JP" dirty="0" smtClean="0"/>
          </a:p>
          <a:p>
            <a:pPr lvl="2"/>
            <a:r>
              <a:rPr lang="ja-JP" altLang="en-US" dirty="0" smtClean="0"/>
              <a:t>避難所の収容人数の更新</a:t>
            </a:r>
            <a:endParaRPr lang="en-US" altLang="ja-JP" dirty="0" smtClean="0"/>
          </a:p>
          <a:p>
            <a:pPr lvl="2"/>
            <a:r>
              <a:rPr lang="ja-JP" altLang="en-US" dirty="0" smtClean="0"/>
              <a:t>避難所の混雑度の更新</a:t>
            </a:r>
            <a:endParaRPr kumimoji="1" lang="en-US" altLang="ja-JP" dirty="0" smtClean="0"/>
          </a:p>
        </p:txBody>
      </p:sp>
      <p:sp>
        <p:nvSpPr>
          <p:cNvPr id="4" name="スライド番号プレースホルダー 3"/>
          <p:cNvSpPr>
            <a:spLocks noGrp="1"/>
          </p:cNvSpPr>
          <p:nvPr>
            <p:ph type="sldNum" sz="quarter" idx="11"/>
          </p:nvPr>
        </p:nvSpPr>
        <p:spPr/>
        <p:txBody>
          <a:bodyPr/>
          <a:lstStyle/>
          <a:p>
            <a:fld id="{540B1702-1328-441D-B737-C2B94A2E6AF5}" type="slidenum">
              <a:rPr lang="en-US" altLang="ja-JP" smtClean="0"/>
              <a:pPr/>
              <a:t>11</a:t>
            </a:fld>
            <a:endParaRPr lang="en-US" altLang="ja-JP"/>
          </a:p>
        </p:txBody>
      </p:sp>
      <p:pic>
        <p:nvPicPr>
          <p:cNvPr id="5" name="コンテンツ プレースホルダー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492340" y="5535911"/>
            <a:ext cx="682399" cy="800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1331640" y="6300028"/>
            <a:ext cx="1003801" cy="369332"/>
          </a:xfrm>
          <a:prstGeom prst="rect">
            <a:avLst/>
          </a:prstGeom>
          <a:noFill/>
        </p:spPr>
        <p:txBody>
          <a:bodyPr wrap="none" rtlCol="0">
            <a:spAutoFit/>
          </a:bodyPr>
          <a:lstStyle/>
          <a:p>
            <a:r>
              <a:rPr kumimoji="1" lang="ja-JP" altLang="en-US" sz="1800" dirty="0" smtClean="0">
                <a:latin typeface="ＭＳ Ｐゴシック" panose="020B0600070205080204" pitchFamily="50" charset="-128"/>
                <a:ea typeface="ＭＳ Ｐゴシック" panose="020B0600070205080204" pitchFamily="50" charset="-128"/>
              </a:rPr>
              <a:t>ユーザ</a:t>
            </a:r>
            <a:r>
              <a:rPr lang="en-US" altLang="ja-JP" sz="1800" dirty="0">
                <a:latin typeface="+mn-lt"/>
                <a:ea typeface="ＭＳ Ｐゴシック" panose="020B0600070205080204" pitchFamily="50" charset="-128"/>
              </a:rPr>
              <a:t>A</a:t>
            </a:r>
            <a:endParaRPr kumimoji="1" lang="ja-JP" altLang="en-US" sz="1800" dirty="0" smtClean="0">
              <a:latin typeface="+mn-lt"/>
              <a:ea typeface="ＭＳ Ｐゴシック" panose="020B0600070205080204" pitchFamily="50" charset="-128"/>
            </a:endParaRPr>
          </a:p>
        </p:txBody>
      </p:sp>
      <p:pic>
        <p:nvPicPr>
          <p:cNvPr id="8" name="Picture 4" descr="https://2.bp.blogspot.com/-9dUKu2CVEgg/VfS6KXqDqkI/AAAAAAAAxOA/N7W0ofbVlH8/s800/building_kouminka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92422" y="5596828"/>
            <a:ext cx="752843" cy="67944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6853317" y="6274986"/>
            <a:ext cx="1031051" cy="369332"/>
          </a:xfrm>
          <a:prstGeom prst="rect">
            <a:avLst/>
          </a:prstGeom>
          <a:noFill/>
        </p:spPr>
        <p:txBody>
          <a:bodyPr wrap="none" rtlCol="0">
            <a:spAutoFit/>
          </a:bodyPr>
          <a:lstStyle/>
          <a:p>
            <a:r>
              <a:rPr kumimoji="1" lang="ja-JP" altLang="en-US" sz="1800" dirty="0" smtClean="0">
                <a:latin typeface="+mj-lt"/>
              </a:rPr>
              <a:t>避難所</a:t>
            </a:r>
            <a:r>
              <a:rPr kumimoji="1" lang="en-US" altLang="ja-JP" sz="1800" dirty="0" smtClean="0">
                <a:latin typeface="+mj-lt"/>
              </a:rPr>
              <a:t>B</a:t>
            </a:r>
            <a:endParaRPr kumimoji="1" lang="ja-JP" altLang="en-US" sz="1800" dirty="0" smtClean="0">
              <a:latin typeface="+mj-lt"/>
            </a:endParaRPr>
          </a:p>
        </p:txBody>
      </p:sp>
      <p:sp>
        <p:nvSpPr>
          <p:cNvPr id="14" name="角丸四角形 13"/>
          <p:cNvSpPr/>
          <p:nvPr/>
        </p:nvSpPr>
        <p:spPr>
          <a:xfrm>
            <a:off x="7287405" y="4395574"/>
            <a:ext cx="1287407" cy="833626"/>
          </a:xfrm>
          <a:prstGeom prst="roundRect">
            <a:avLst/>
          </a:prstGeom>
          <a:solidFill>
            <a:srgbClr val="FF99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smtClean="0">
                <a:solidFill>
                  <a:schemeClr val="tx1"/>
                </a:solidFill>
              </a:rPr>
              <a:t>・収容人数</a:t>
            </a:r>
            <a:endParaRPr kumimoji="1" lang="en-US" altLang="ja-JP" sz="1600" dirty="0" smtClean="0">
              <a:solidFill>
                <a:schemeClr val="tx1"/>
              </a:solidFill>
            </a:endParaRPr>
          </a:p>
          <a:p>
            <a:r>
              <a:rPr lang="ja-JP" altLang="en-US" sz="1600" dirty="0" smtClean="0">
                <a:solidFill>
                  <a:schemeClr val="tx1"/>
                </a:solidFill>
              </a:rPr>
              <a:t>・混雑度</a:t>
            </a:r>
            <a:endParaRPr lang="en-US" altLang="ja-JP" sz="1600" dirty="0" smtClean="0">
              <a:solidFill>
                <a:schemeClr val="tx1"/>
              </a:solidFill>
            </a:endParaRPr>
          </a:p>
          <a:p>
            <a:r>
              <a:rPr kumimoji="1" lang="ja-JP" altLang="en-US" sz="1600" dirty="0" smtClean="0">
                <a:solidFill>
                  <a:schemeClr val="tx1"/>
                </a:solidFill>
              </a:rPr>
              <a:t>・</a:t>
            </a:r>
            <a:r>
              <a:rPr lang="en-US" altLang="ja-JP" sz="1600" dirty="0" smtClean="0">
                <a:solidFill>
                  <a:schemeClr val="tx1"/>
                </a:solidFill>
              </a:rPr>
              <a:t>etc.</a:t>
            </a:r>
            <a:endParaRPr kumimoji="1" lang="ja-JP" altLang="en-US" sz="1600" dirty="0">
              <a:solidFill>
                <a:schemeClr val="tx1"/>
              </a:solidFill>
            </a:endParaRPr>
          </a:p>
        </p:txBody>
      </p:sp>
      <p:sp>
        <p:nvSpPr>
          <p:cNvPr id="16" name="テキスト ボックス 15"/>
          <p:cNvSpPr txBox="1"/>
          <p:nvPr/>
        </p:nvSpPr>
        <p:spPr>
          <a:xfrm>
            <a:off x="7096923" y="4005064"/>
            <a:ext cx="1723549" cy="369332"/>
          </a:xfrm>
          <a:prstGeom prst="rect">
            <a:avLst/>
          </a:prstGeom>
          <a:noFill/>
        </p:spPr>
        <p:txBody>
          <a:bodyPr wrap="none" rtlCol="0">
            <a:spAutoFit/>
          </a:bodyPr>
          <a:lstStyle/>
          <a:p>
            <a:r>
              <a:rPr kumimoji="1" lang="ja-JP" altLang="en-US" sz="1800" dirty="0" smtClean="0">
                <a:latin typeface="+mj-lt"/>
              </a:rPr>
              <a:t>避難所</a:t>
            </a:r>
            <a:r>
              <a:rPr kumimoji="1" lang="en-US" altLang="ja-JP" sz="1800" dirty="0" smtClean="0">
                <a:latin typeface="+mj-lt"/>
              </a:rPr>
              <a:t>B</a:t>
            </a:r>
            <a:r>
              <a:rPr kumimoji="1" lang="ja-JP" altLang="en-US" sz="1800" dirty="0" smtClean="0">
                <a:latin typeface="+mj-lt"/>
              </a:rPr>
              <a:t>の状態</a:t>
            </a:r>
          </a:p>
        </p:txBody>
      </p:sp>
      <p:sp>
        <p:nvSpPr>
          <p:cNvPr id="17" name="右矢印 16"/>
          <p:cNvSpPr/>
          <p:nvPr/>
        </p:nvSpPr>
        <p:spPr>
          <a:xfrm>
            <a:off x="2699792" y="5803565"/>
            <a:ext cx="3816424" cy="374036"/>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角丸四角形 18"/>
          <p:cNvSpPr/>
          <p:nvPr/>
        </p:nvSpPr>
        <p:spPr>
          <a:xfrm>
            <a:off x="3896051" y="4428749"/>
            <a:ext cx="1224042" cy="832462"/>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smtClean="0">
                <a:solidFill>
                  <a:schemeClr val="tx1"/>
                </a:solidFill>
              </a:rPr>
              <a:t>・ユーザ</a:t>
            </a:r>
            <a:r>
              <a:rPr kumimoji="1" lang="en-US" altLang="ja-JP" sz="1600" dirty="0" smtClean="0">
                <a:solidFill>
                  <a:schemeClr val="tx1"/>
                </a:solidFill>
              </a:rPr>
              <a:t>A</a:t>
            </a:r>
          </a:p>
          <a:p>
            <a:r>
              <a:rPr lang="ja-JP" altLang="en-US" sz="1600" dirty="0" smtClean="0">
                <a:solidFill>
                  <a:schemeClr val="tx1"/>
                </a:solidFill>
              </a:rPr>
              <a:t>・避難所</a:t>
            </a:r>
            <a:r>
              <a:rPr lang="en-US" altLang="ja-JP" sz="1600" dirty="0" smtClean="0">
                <a:solidFill>
                  <a:schemeClr val="tx1"/>
                </a:solidFill>
              </a:rPr>
              <a:t>B</a:t>
            </a:r>
          </a:p>
          <a:p>
            <a:r>
              <a:rPr kumimoji="1" lang="ja-JP" altLang="en-US" sz="1600" dirty="0" smtClean="0">
                <a:solidFill>
                  <a:schemeClr val="tx1"/>
                </a:solidFill>
              </a:rPr>
              <a:t>・</a:t>
            </a:r>
            <a:r>
              <a:rPr kumimoji="1" lang="en-US" altLang="ja-JP" sz="1600" dirty="0" smtClean="0">
                <a:solidFill>
                  <a:schemeClr val="tx1"/>
                </a:solidFill>
              </a:rPr>
              <a:t>etc.</a:t>
            </a:r>
            <a:endParaRPr kumimoji="1" lang="ja-JP" altLang="en-US" sz="1600" dirty="0">
              <a:solidFill>
                <a:schemeClr val="tx1"/>
              </a:solidFill>
            </a:endParaRPr>
          </a:p>
        </p:txBody>
      </p:sp>
      <p:cxnSp>
        <p:nvCxnSpPr>
          <p:cNvPr id="15" name="直線コネクタ 14"/>
          <p:cNvCxnSpPr>
            <a:stCxn id="5" idx="3"/>
            <a:endCxn id="19" idx="1"/>
          </p:cNvCxnSpPr>
          <p:nvPr/>
        </p:nvCxnSpPr>
        <p:spPr>
          <a:xfrm flipV="1">
            <a:off x="2174739" y="4844980"/>
            <a:ext cx="1721312" cy="10911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a:stCxn id="19" idx="3"/>
            <a:endCxn id="8" idx="1"/>
          </p:cNvCxnSpPr>
          <p:nvPr/>
        </p:nvCxnSpPr>
        <p:spPr>
          <a:xfrm>
            <a:off x="5120093" y="4844980"/>
            <a:ext cx="1872329" cy="10915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テキスト ボックス 29"/>
          <p:cNvSpPr txBox="1"/>
          <p:nvPr/>
        </p:nvSpPr>
        <p:spPr>
          <a:xfrm>
            <a:off x="3952531" y="6115362"/>
            <a:ext cx="1311578" cy="369332"/>
          </a:xfrm>
          <a:prstGeom prst="rect">
            <a:avLst/>
          </a:prstGeom>
          <a:noFill/>
        </p:spPr>
        <p:txBody>
          <a:bodyPr wrap="none" rtlCol="0">
            <a:spAutoFit/>
          </a:bodyPr>
          <a:lstStyle/>
          <a:p>
            <a:r>
              <a:rPr kumimoji="1" lang="ja-JP" altLang="en-US" sz="1800" dirty="0" smtClean="0">
                <a:latin typeface="+mj-lt"/>
              </a:rPr>
              <a:t>チェックイン</a:t>
            </a:r>
          </a:p>
        </p:txBody>
      </p:sp>
      <p:sp>
        <p:nvSpPr>
          <p:cNvPr id="31" name="角丸四角形 30"/>
          <p:cNvSpPr/>
          <p:nvPr/>
        </p:nvSpPr>
        <p:spPr>
          <a:xfrm>
            <a:off x="821770" y="4487387"/>
            <a:ext cx="1228461" cy="625619"/>
          </a:xfrm>
          <a:prstGeom prst="round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rPr>
              <a:t>・</a:t>
            </a:r>
            <a:r>
              <a:rPr lang="ja-JP" altLang="en-US" sz="1600" dirty="0" smtClean="0">
                <a:solidFill>
                  <a:schemeClr val="tx1"/>
                </a:solidFill>
              </a:rPr>
              <a:t>避難状態</a:t>
            </a:r>
            <a:endParaRPr lang="en-US" altLang="ja-JP" sz="1600" dirty="0" smtClean="0">
              <a:solidFill>
                <a:schemeClr val="tx1"/>
              </a:solidFill>
            </a:endParaRPr>
          </a:p>
          <a:p>
            <a:r>
              <a:rPr kumimoji="1" lang="ja-JP" altLang="en-US" sz="1600" dirty="0" smtClean="0">
                <a:solidFill>
                  <a:schemeClr val="tx1"/>
                </a:solidFill>
              </a:rPr>
              <a:t>・</a:t>
            </a:r>
            <a:r>
              <a:rPr kumimoji="1" lang="en-US" altLang="ja-JP" sz="1600" dirty="0" smtClean="0">
                <a:solidFill>
                  <a:schemeClr val="tx1"/>
                </a:solidFill>
              </a:rPr>
              <a:t>etc.</a:t>
            </a:r>
            <a:endParaRPr kumimoji="1" lang="ja-JP" altLang="en-US" sz="1600" dirty="0">
              <a:solidFill>
                <a:schemeClr val="tx1"/>
              </a:solidFill>
            </a:endParaRPr>
          </a:p>
        </p:txBody>
      </p:sp>
      <p:cxnSp>
        <p:nvCxnSpPr>
          <p:cNvPr id="34" name="直線コネクタ 33"/>
          <p:cNvCxnSpPr>
            <a:stCxn id="31" idx="2"/>
            <a:endCxn id="5" idx="0"/>
          </p:cNvCxnSpPr>
          <p:nvPr/>
        </p:nvCxnSpPr>
        <p:spPr>
          <a:xfrm>
            <a:off x="1436001" y="5113006"/>
            <a:ext cx="397539" cy="4229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a:stCxn id="14" idx="2"/>
            <a:endCxn id="8" idx="0"/>
          </p:cNvCxnSpPr>
          <p:nvPr/>
        </p:nvCxnSpPr>
        <p:spPr>
          <a:xfrm flipH="1">
            <a:off x="7368844" y="5229200"/>
            <a:ext cx="562265" cy="36762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5940152" y="4283560"/>
            <a:ext cx="646331" cy="369332"/>
          </a:xfrm>
          <a:prstGeom prst="rect">
            <a:avLst/>
          </a:prstGeom>
          <a:noFill/>
        </p:spPr>
        <p:txBody>
          <a:bodyPr wrap="none" rtlCol="0">
            <a:spAutoFit/>
          </a:bodyPr>
          <a:lstStyle/>
          <a:p>
            <a:r>
              <a:rPr lang="ja-JP" altLang="en-US" sz="1800" dirty="0">
                <a:latin typeface="+mj-lt"/>
              </a:rPr>
              <a:t>更新</a:t>
            </a:r>
            <a:endParaRPr kumimoji="1" lang="ja-JP" altLang="en-US" sz="1800" dirty="0" smtClean="0">
              <a:latin typeface="+mj-lt"/>
            </a:endParaRPr>
          </a:p>
        </p:txBody>
      </p:sp>
      <p:sp>
        <p:nvSpPr>
          <p:cNvPr id="41" name="右矢印 40"/>
          <p:cNvSpPr/>
          <p:nvPr/>
        </p:nvSpPr>
        <p:spPr>
          <a:xfrm rot="10800000">
            <a:off x="2339752" y="4600550"/>
            <a:ext cx="1161597" cy="256658"/>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右矢印 41"/>
          <p:cNvSpPr/>
          <p:nvPr/>
        </p:nvSpPr>
        <p:spPr>
          <a:xfrm>
            <a:off x="5705277" y="4603524"/>
            <a:ext cx="1170980" cy="253684"/>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p:cNvSpPr txBox="1"/>
          <p:nvPr/>
        </p:nvSpPr>
        <p:spPr>
          <a:xfrm>
            <a:off x="2541582" y="4285660"/>
            <a:ext cx="646331" cy="369332"/>
          </a:xfrm>
          <a:prstGeom prst="rect">
            <a:avLst/>
          </a:prstGeom>
          <a:noFill/>
        </p:spPr>
        <p:txBody>
          <a:bodyPr wrap="none" rtlCol="0">
            <a:spAutoFit/>
          </a:bodyPr>
          <a:lstStyle/>
          <a:p>
            <a:r>
              <a:rPr lang="ja-JP" altLang="en-US" sz="1800" dirty="0">
                <a:latin typeface="+mj-lt"/>
              </a:rPr>
              <a:t>更新</a:t>
            </a:r>
            <a:endParaRPr kumimoji="1" lang="ja-JP" altLang="en-US" sz="1800" dirty="0" smtClean="0">
              <a:latin typeface="+mj-lt"/>
            </a:endParaRPr>
          </a:p>
        </p:txBody>
      </p:sp>
      <p:sp>
        <p:nvSpPr>
          <p:cNvPr id="44" name="テキスト ボックス 43"/>
          <p:cNvSpPr txBox="1"/>
          <p:nvPr/>
        </p:nvSpPr>
        <p:spPr>
          <a:xfrm>
            <a:off x="539552" y="4139788"/>
            <a:ext cx="1704313" cy="369332"/>
          </a:xfrm>
          <a:prstGeom prst="rect">
            <a:avLst/>
          </a:prstGeom>
          <a:noFill/>
        </p:spPr>
        <p:txBody>
          <a:bodyPr wrap="none" rtlCol="0">
            <a:spAutoFit/>
          </a:bodyPr>
          <a:lstStyle/>
          <a:p>
            <a:r>
              <a:rPr kumimoji="1" lang="ja-JP" altLang="en-US" sz="1800" dirty="0" smtClean="0">
                <a:latin typeface="+mj-lt"/>
              </a:rPr>
              <a:t>ユーザ</a:t>
            </a:r>
            <a:r>
              <a:rPr kumimoji="1" lang="en-US" altLang="ja-JP" sz="1800" dirty="0" smtClean="0">
                <a:latin typeface="+mj-lt"/>
              </a:rPr>
              <a:t>A</a:t>
            </a:r>
            <a:r>
              <a:rPr kumimoji="1" lang="ja-JP" altLang="en-US" sz="1800" dirty="0" smtClean="0">
                <a:latin typeface="+mj-lt"/>
              </a:rPr>
              <a:t>の状態</a:t>
            </a:r>
          </a:p>
        </p:txBody>
      </p:sp>
      <p:sp>
        <p:nvSpPr>
          <p:cNvPr id="45" name="テキスト ボックス 44"/>
          <p:cNvSpPr txBox="1"/>
          <p:nvPr/>
        </p:nvSpPr>
        <p:spPr>
          <a:xfrm>
            <a:off x="3367266" y="4067780"/>
            <a:ext cx="2428870" cy="369332"/>
          </a:xfrm>
          <a:prstGeom prst="rect">
            <a:avLst/>
          </a:prstGeom>
          <a:noFill/>
        </p:spPr>
        <p:txBody>
          <a:bodyPr wrap="none" rtlCol="0">
            <a:spAutoFit/>
          </a:bodyPr>
          <a:lstStyle/>
          <a:p>
            <a:r>
              <a:rPr kumimoji="1" lang="ja-JP" altLang="en-US" sz="1800" dirty="0" smtClean="0">
                <a:latin typeface="+mj-lt"/>
              </a:rPr>
              <a:t>チェックインエンティティ</a:t>
            </a:r>
          </a:p>
        </p:txBody>
      </p:sp>
    </p:spTree>
    <p:extLst>
      <p:ext uri="{BB962C8B-B14F-4D97-AF65-F5344CB8AC3E}">
        <p14:creationId xmlns:p14="http://schemas.microsoft.com/office/powerpoint/2010/main" val="8450769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避難所詳細取得サービス</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ユーザ</a:t>
            </a:r>
            <a:r>
              <a:rPr lang="en-US" altLang="ja-JP" dirty="0" smtClean="0"/>
              <a:t>A</a:t>
            </a:r>
            <a:r>
              <a:rPr lang="ja-JP" altLang="en-US" dirty="0" smtClean="0"/>
              <a:t>が地図上で避難所を確認する</a:t>
            </a:r>
            <a:endParaRPr lang="en-US" altLang="ja-JP" dirty="0" smtClean="0"/>
          </a:p>
          <a:p>
            <a:pPr lvl="1"/>
            <a:r>
              <a:rPr lang="ja-JP" altLang="en-US" dirty="0" smtClean="0"/>
              <a:t>近辺の避難所の情報を取得</a:t>
            </a:r>
            <a:endParaRPr lang="en-US" altLang="ja-JP" dirty="0" smtClean="0"/>
          </a:p>
          <a:p>
            <a:pPr lvl="2"/>
            <a:r>
              <a:rPr lang="ja-JP" altLang="en-US" dirty="0" smtClean="0"/>
              <a:t>名称・住所の表示</a:t>
            </a:r>
            <a:endParaRPr lang="en-US" altLang="ja-JP" dirty="0" smtClean="0"/>
          </a:p>
          <a:p>
            <a:pPr lvl="2"/>
            <a:r>
              <a:rPr lang="ja-JP" altLang="en-US" dirty="0" smtClean="0"/>
              <a:t>混雑</a:t>
            </a:r>
            <a:r>
              <a:rPr lang="ja-JP" altLang="en-US" dirty="0"/>
              <a:t>度</a:t>
            </a:r>
            <a:r>
              <a:rPr lang="ja-JP" altLang="en-US" dirty="0" smtClean="0"/>
              <a:t>に応じた色分け表示</a:t>
            </a:r>
            <a:endParaRPr lang="en-US" altLang="ja-JP" dirty="0" smtClean="0"/>
          </a:p>
          <a:p>
            <a:pPr lvl="1"/>
            <a:r>
              <a:rPr lang="ja-JP" altLang="en-US" dirty="0" smtClean="0"/>
              <a:t>他</a:t>
            </a:r>
            <a:r>
              <a:rPr lang="ja-JP" altLang="en-US" dirty="0"/>
              <a:t>ユーザ</a:t>
            </a:r>
            <a:r>
              <a:rPr lang="ja-JP" altLang="en-US" dirty="0" smtClean="0"/>
              <a:t>の避難により更新された混雑状況も反映</a:t>
            </a:r>
            <a:endParaRPr lang="en-US" altLang="ja-JP" dirty="0" smtClean="0"/>
          </a:p>
        </p:txBody>
      </p:sp>
      <p:sp>
        <p:nvSpPr>
          <p:cNvPr id="4" name="スライド番号プレースホルダー 3"/>
          <p:cNvSpPr>
            <a:spLocks noGrp="1"/>
          </p:cNvSpPr>
          <p:nvPr>
            <p:ph type="sldNum" sz="quarter" idx="11"/>
          </p:nvPr>
        </p:nvSpPr>
        <p:spPr/>
        <p:txBody>
          <a:bodyPr/>
          <a:lstStyle/>
          <a:p>
            <a:fld id="{540B1702-1328-441D-B737-C2B94A2E6AF5}" type="slidenum">
              <a:rPr lang="en-US" altLang="ja-JP" smtClean="0"/>
              <a:pPr/>
              <a:t>12</a:t>
            </a:fld>
            <a:endParaRPr lang="en-US" altLang="ja-JP" dirty="0"/>
          </a:p>
        </p:txBody>
      </p:sp>
      <p:pic>
        <p:nvPicPr>
          <p:cNvPr id="22" name="図 21">
            <a:extLst>
              <a:ext uri="{FF2B5EF4-FFF2-40B4-BE49-F238E27FC236}">
                <a16:creationId xmlns:a16="http://schemas.microsoft.com/office/drawing/2014/main" id="{841FE666-86CD-3A4E-BCA2-6EC84279EB02}"/>
              </a:ext>
            </a:extLst>
          </p:cNvPr>
          <p:cNvPicPr>
            <a:picLocks noChangeAspect="1"/>
          </p:cNvPicPr>
          <p:nvPr/>
        </p:nvPicPr>
        <p:blipFill>
          <a:blip r:embed="rId3"/>
          <a:stretch>
            <a:fillRect/>
          </a:stretch>
        </p:blipFill>
        <p:spPr>
          <a:xfrm>
            <a:off x="635583" y="3659685"/>
            <a:ext cx="2225344" cy="1563318"/>
          </a:xfrm>
          <a:prstGeom prst="rect">
            <a:avLst/>
          </a:prstGeom>
          <a:ln w="19050">
            <a:solidFill>
              <a:schemeClr val="tx1"/>
            </a:solidFill>
          </a:ln>
        </p:spPr>
      </p:pic>
      <p:sp>
        <p:nvSpPr>
          <p:cNvPr id="5" name="円形吹き出し 4"/>
          <p:cNvSpPr/>
          <p:nvPr/>
        </p:nvSpPr>
        <p:spPr>
          <a:xfrm>
            <a:off x="906595" y="3982449"/>
            <a:ext cx="232353" cy="216024"/>
          </a:xfrm>
          <a:prstGeom prst="wedgeEllipseCallout">
            <a:avLst>
              <a:gd name="adj1" fmla="val 3048"/>
              <a:gd name="adj2" fmla="val 11561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円形吹き出し 22"/>
          <p:cNvSpPr/>
          <p:nvPr/>
        </p:nvSpPr>
        <p:spPr>
          <a:xfrm>
            <a:off x="2337547" y="4593214"/>
            <a:ext cx="232353" cy="216024"/>
          </a:xfrm>
          <a:prstGeom prst="wedgeEllipseCallout">
            <a:avLst>
              <a:gd name="adj1" fmla="val 3048"/>
              <a:gd name="adj2" fmla="val 115617"/>
            </a:avLst>
          </a:prstGeom>
          <a:solidFill>
            <a:srgbClr val="33CC33"/>
          </a:solidFill>
          <a:ln>
            <a:solidFill>
              <a:srgbClr val="33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4" name="円形吹き出し 23"/>
          <p:cNvSpPr/>
          <p:nvPr/>
        </p:nvSpPr>
        <p:spPr>
          <a:xfrm>
            <a:off x="822912" y="4773040"/>
            <a:ext cx="232353" cy="216024"/>
          </a:xfrm>
          <a:prstGeom prst="wedgeEllipseCallout">
            <a:avLst>
              <a:gd name="adj1" fmla="val 3048"/>
              <a:gd name="adj2" fmla="val 115617"/>
            </a:avLst>
          </a:prstGeom>
          <a:solidFill>
            <a:srgbClr val="F9C800"/>
          </a:solidFill>
          <a:ln>
            <a:solidFill>
              <a:srgbClr val="F9C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5" name="円形吹き出し 24"/>
          <p:cNvSpPr/>
          <p:nvPr/>
        </p:nvSpPr>
        <p:spPr>
          <a:xfrm>
            <a:off x="1515902" y="3718786"/>
            <a:ext cx="232353" cy="216024"/>
          </a:xfrm>
          <a:prstGeom prst="wedgeEllipseCallout">
            <a:avLst>
              <a:gd name="adj1" fmla="val 3048"/>
              <a:gd name="adj2" fmla="val 115617"/>
            </a:avLst>
          </a:prstGeom>
          <a:solidFill>
            <a:srgbClr val="33CC33"/>
          </a:solidFill>
          <a:ln>
            <a:solidFill>
              <a:srgbClr val="33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 name="コンテンツ プレースホルダー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1459368" y="4214438"/>
            <a:ext cx="530337" cy="622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テキスト ボックス 11"/>
          <p:cNvSpPr txBox="1"/>
          <p:nvPr/>
        </p:nvSpPr>
        <p:spPr>
          <a:xfrm>
            <a:off x="1237271" y="4810708"/>
            <a:ext cx="1003801" cy="369332"/>
          </a:xfrm>
          <a:prstGeom prst="rect">
            <a:avLst/>
          </a:prstGeom>
          <a:noFill/>
        </p:spPr>
        <p:txBody>
          <a:bodyPr wrap="none" rtlCol="0">
            <a:spAutoFit/>
          </a:bodyPr>
          <a:lstStyle/>
          <a:p>
            <a:r>
              <a:rPr kumimoji="1" lang="ja-JP" altLang="en-US" sz="1800" dirty="0" smtClean="0">
                <a:latin typeface="ＭＳ Ｐゴシック" panose="020B0600070205080204" pitchFamily="50" charset="-128"/>
                <a:ea typeface="ＭＳ Ｐゴシック" panose="020B0600070205080204" pitchFamily="50" charset="-128"/>
              </a:rPr>
              <a:t>ユーザ</a:t>
            </a:r>
            <a:r>
              <a:rPr lang="en-US" altLang="ja-JP" sz="1800" dirty="0">
                <a:latin typeface="+mn-lt"/>
                <a:ea typeface="ＭＳ Ｐゴシック" panose="020B0600070205080204" pitchFamily="50" charset="-128"/>
              </a:rPr>
              <a:t>A</a:t>
            </a:r>
            <a:endParaRPr kumimoji="1" lang="ja-JP" altLang="en-US" sz="1800" dirty="0" smtClean="0">
              <a:latin typeface="+mn-lt"/>
              <a:ea typeface="ＭＳ Ｐゴシック" panose="020B0600070205080204" pitchFamily="50" charset="-128"/>
            </a:endParaRPr>
          </a:p>
        </p:txBody>
      </p:sp>
      <p:sp>
        <p:nvSpPr>
          <p:cNvPr id="6" name="右矢印 5"/>
          <p:cNvSpPr/>
          <p:nvPr/>
        </p:nvSpPr>
        <p:spPr>
          <a:xfrm>
            <a:off x="3379519" y="4115656"/>
            <a:ext cx="2440640" cy="484632"/>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703084" y="3659685"/>
            <a:ext cx="518592" cy="400110"/>
          </a:xfrm>
          <a:prstGeom prst="rect">
            <a:avLst/>
          </a:prstGeom>
          <a:noFill/>
        </p:spPr>
        <p:txBody>
          <a:bodyPr wrap="square" rtlCol="0">
            <a:spAutoFit/>
          </a:bodyPr>
          <a:lstStyle/>
          <a:p>
            <a:r>
              <a:rPr kumimoji="1" lang="en-US" altLang="ja-JP" sz="2000" dirty="0" smtClean="0">
                <a:latin typeface="+mj-lt"/>
              </a:rPr>
              <a:t>A</a:t>
            </a:r>
            <a:endParaRPr kumimoji="1" lang="ja-JP" altLang="en-US" sz="2000" dirty="0" smtClean="0">
              <a:latin typeface="+mj-lt"/>
            </a:endParaRPr>
          </a:p>
        </p:txBody>
      </p:sp>
      <p:sp>
        <p:nvSpPr>
          <p:cNvPr id="26" name="テキスト ボックス 25"/>
          <p:cNvSpPr txBox="1"/>
          <p:nvPr/>
        </p:nvSpPr>
        <p:spPr>
          <a:xfrm>
            <a:off x="1670535" y="3587073"/>
            <a:ext cx="422704" cy="404395"/>
          </a:xfrm>
          <a:prstGeom prst="rect">
            <a:avLst/>
          </a:prstGeom>
          <a:noFill/>
        </p:spPr>
        <p:txBody>
          <a:bodyPr wrap="square" rtlCol="0">
            <a:spAutoFit/>
          </a:bodyPr>
          <a:lstStyle/>
          <a:p>
            <a:r>
              <a:rPr kumimoji="1" lang="en-US" altLang="ja-JP" sz="2000" dirty="0" smtClean="0">
                <a:latin typeface="+mj-lt"/>
              </a:rPr>
              <a:t>B</a:t>
            </a:r>
            <a:endParaRPr kumimoji="1" lang="ja-JP" altLang="en-US" sz="2000" dirty="0" smtClean="0">
              <a:latin typeface="+mj-lt"/>
            </a:endParaRPr>
          </a:p>
        </p:txBody>
      </p:sp>
      <p:sp>
        <p:nvSpPr>
          <p:cNvPr id="27" name="テキスト ボックス 26"/>
          <p:cNvSpPr txBox="1"/>
          <p:nvPr/>
        </p:nvSpPr>
        <p:spPr>
          <a:xfrm>
            <a:off x="611560" y="4473285"/>
            <a:ext cx="422704" cy="404395"/>
          </a:xfrm>
          <a:prstGeom prst="rect">
            <a:avLst/>
          </a:prstGeom>
          <a:noFill/>
        </p:spPr>
        <p:txBody>
          <a:bodyPr wrap="square" rtlCol="0">
            <a:spAutoFit/>
          </a:bodyPr>
          <a:lstStyle/>
          <a:p>
            <a:r>
              <a:rPr lang="en-US" altLang="ja-JP" sz="2000" dirty="0">
                <a:latin typeface="+mj-lt"/>
              </a:rPr>
              <a:t>C</a:t>
            </a:r>
            <a:endParaRPr kumimoji="1" lang="ja-JP" altLang="en-US" sz="2000" dirty="0" smtClean="0">
              <a:latin typeface="+mj-lt"/>
            </a:endParaRPr>
          </a:p>
        </p:txBody>
      </p:sp>
      <p:sp>
        <p:nvSpPr>
          <p:cNvPr id="28" name="テキスト ボックス 27"/>
          <p:cNvSpPr txBox="1"/>
          <p:nvPr/>
        </p:nvSpPr>
        <p:spPr>
          <a:xfrm>
            <a:off x="2427558" y="4271087"/>
            <a:ext cx="422704" cy="404395"/>
          </a:xfrm>
          <a:prstGeom prst="rect">
            <a:avLst/>
          </a:prstGeom>
          <a:noFill/>
        </p:spPr>
        <p:txBody>
          <a:bodyPr wrap="square" rtlCol="0">
            <a:spAutoFit/>
          </a:bodyPr>
          <a:lstStyle/>
          <a:p>
            <a:r>
              <a:rPr lang="en-US" altLang="ja-JP" sz="2000" dirty="0">
                <a:latin typeface="+mj-lt"/>
              </a:rPr>
              <a:t>D</a:t>
            </a:r>
            <a:endParaRPr kumimoji="1" lang="ja-JP" altLang="en-US" sz="2000" dirty="0" smtClean="0">
              <a:latin typeface="+mj-lt"/>
            </a:endParaRPr>
          </a:p>
        </p:txBody>
      </p:sp>
      <p:sp>
        <p:nvSpPr>
          <p:cNvPr id="29" name="テキスト ボックス 28"/>
          <p:cNvSpPr txBox="1"/>
          <p:nvPr/>
        </p:nvSpPr>
        <p:spPr>
          <a:xfrm>
            <a:off x="3015560" y="3708224"/>
            <a:ext cx="3179075" cy="369332"/>
          </a:xfrm>
          <a:prstGeom prst="rect">
            <a:avLst/>
          </a:prstGeom>
          <a:noFill/>
        </p:spPr>
        <p:txBody>
          <a:bodyPr wrap="none" rtlCol="0">
            <a:spAutoFit/>
          </a:bodyPr>
          <a:lstStyle/>
          <a:p>
            <a:r>
              <a:rPr kumimoji="1" lang="ja-JP" altLang="en-US" sz="1800" dirty="0" smtClean="0">
                <a:latin typeface="+mj-lt"/>
              </a:rPr>
              <a:t>他ユーザが避難所</a:t>
            </a:r>
            <a:r>
              <a:rPr kumimoji="1" lang="en-US" altLang="ja-JP" sz="1800" dirty="0" smtClean="0">
                <a:latin typeface="+mj-lt"/>
              </a:rPr>
              <a:t>C</a:t>
            </a:r>
            <a:r>
              <a:rPr kumimoji="1" lang="ja-JP" altLang="en-US" sz="1800" dirty="0" err="1" smtClean="0">
                <a:latin typeface="+mj-lt"/>
              </a:rPr>
              <a:t>、</a:t>
            </a:r>
            <a:r>
              <a:rPr kumimoji="1" lang="en-US" altLang="ja-JP" sz="1800" dirty="0" smtClean="0">
                <a:latin typeface="+mj-lt"/>
              </a:rPr>
              <a:t>D</a:t>
            </a:r>
            <a:r>
              <a:rPr kumimoji="1" lang="ja-JP" altLang="en-US" sz="1800" dirty="0" smtClean="0">
                <a:latin typeface="+mj-lt"/>
              </a:rPr>
              <a:t>に避難</a:t>
            </a:r>
          </a:p>
        </p:txBody>
      </p:sp>
      <p:pic>
        <p:nvPicPr>
          <p:cNvPr id="30" name="図 29">
            <a:extLst>
              <a:ext uri="{FF2B5EF4-FFF2-40B4-BE49-F238E27FC236}">
                <a16:creationId xmlns:a16="http://schemas.microsoft.com/office/drawing/2014/main" id="{841FE666-86CD-3A4E-BCA2-6EC84279EB02}"/>
              </a:ext>
            </a:extLst>
          </p:cNvPr>
          <p:cNvPicPr>
            <a:picLocks noChangeAspect="1"/>
          </p:cNvPicPr>
          <p:nvPr/>
        </p:nvPicPr>
        <p:blipFill>
          <a:blip r:embed="rId3"/>
          <a:stretch>
            <a:fillRect/>
          </a:stretch>
        </p:blipFill>
        <p:spPr>
          <a:xfrm>
            <a:off x="6449619" y="3665882"/>
            <a:ext cx="2225344" cy="1563318"/>
          </a:xfrm>
          <a:prstGeom prst="rect">
            <a:avLst/>
          </a:prstGeom>
          <a:ln w="19050">
            <a:solidFill>
              <a:schemeClr val="tx1"/>
            </a:solidFill>
          </a:ln>
        </p:spPr>
      </p:pic>
      <p:sp>
        <p:nvSpPr>
          <p:cNvPr id="31" name="円形吹き出し 30"/>
          <p:cNvSpPr/>
          <p:nvPr/>
        </p:nvSpPr>
        <p:spPr>
          <a:xfrm>
            <a:off x="6720631" y="3988646"/>
            <a:ext cx="232353" cy="216024"/>
          </a:xfrm>
          <a:prstGeom prst="wedgeEllipseCallout">
            <a:avLst>
              <a:gd name="adj1" fmla="val 3048"/>
              <a:gd name="adj2" fmla="val 11561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2" name="円形吹き出し 31"/>
          <p:cNvSpPr/>
          <p:nvPr/>
        </p:nvSpPr>
        <p:spPr>
          <a:xfrm>
            <a:off x="8151583" y="4599411"/>
            <a:ext cx="232353" cy="216024"/>
          </a:xfrm>
          <a:prstGeom prst="wedgeEllipseCallout">
            <a:avLst>
              <a:gd name="adj1" fmla="val 3048"/>
              <a:gd name="adj2" fmla="val 115617"/>
            </a:avLst>
          </a:prstGeom>
          <a:solidFill>
            <a:srgbClr val="F9C800"/>
          </a:solidFill>
          <a:ln>
            <a:solidFill>
              <a:srgbClr val="F9C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3" name="円形吹き出し 32"/>
          <p:cNvSpPr/>
          <p:nvPr/>
        </p:nvSpPr>
        <p:spPr>
          <a:xfrm>
            <a:off x="6636948" y="4779237"/>
            <a:ext cx="232353" cy="216024"/>
          </a:xfrm>
          <a:prstGeom prst="wedgeEllipseCallout">
            <a:avLst>
              <a:gd name="adj1" fmla="val 3048"/>
              <a:gd name="adj2" fmla="val 11561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4" name="円形吹き出し 33"/>
          <p:cNvSpPr/>
          <p:nvPr/>
        </p:nvSpPr>
        <p:spPr>
          <a:xfrm>
            <a:off x="7329938" y="3724983"/>
            <a:ext cx="232353" cy="216024"/>
          </a:xfrm>
          <a:prstGeom prst="wedgeEllipseCallout">
            <a:avLst>
              <a:gd name="adj1" fmla="val 3048"/>
              <a:gd name="adj2" fmla="val 115617"/>
            </a:avLst>
          </a:prstGeom>
          <a:solidFill>
            <a:srgbClr val="33CC33"/>
          </a:solidFill>
          <a:ln>
            <a:solidFill>
              <a:srgbClr val="33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35" name="コンテンツ プレースホルダー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7273404" y="4220635"/>
            <a:ext cx="530337" cy="622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テキスト ボックス 35"/>
          <p:cNvSpPr txBox="1"/>
          <p:nvPr/>
        </p:nvSpPr>
        <p:spPr>
          <a:xfrm>
            <a:off x="7051307" y="4816905"/>
            <a:ext cx="1003801" cy="369332"/>
          </a:xfrm>
          <a:prstGeom prst="rect">
            <a:avLst/>
          </a:prstGeom>
          <a:noFill/>
        </p:spPr>
        <p:txBody>
          <a:bodyPr wrap="none" rtlCol="0">
            <a:spAutoFit/>
          </a:bodyPr>
          <a:lstStyle/>
          <a:p>
            <a:r>
              <a:rPr kumimoji="1" lang="ja-JP" altLang="en-US" sz="1800" dirty="0" smtClean="0">
                <a:latin typeface="ＭＳ Ｐゴシック" panose="020B0600070205080204" pitchFamily="50" charset="-128"/>
                <a:ea typeface="ＭＳ Ｐゴシック" panose="020B0600070205080204" pitchFamily="50" charset="-128"/>
              </a:rPr>
              <a:t>ユーザ</a:t>
            </a:r>
            <a:r>
              <a:rPr lang="en-US" altLang="ja-JP" sz="1800" dirty="0">
                <a:latin typeface="+mn-lt"/>
                <a:ea typeface="ＭＳ Ｐゴシック" panose="020B0600070205080204" pitchFamily="50" charset="-128"/>
              </a:rPr>
              <a:t>A</a:t>
            </a:r>
            <a:endParaRPr kumimoji="1" lang="ja-JP" altLang="en-US" sz="1800" dirty="0" smtClean="0">
              <a:latin typeface="+mn-lt"/>
              <a:ea typeface="ＭＳ Ｐゴシック" panose="020B0600070205080204" pitchFamily="50" charset="-128"/>
            </a:endParaRPr>
          </a:p>
        </p:txBody>
      </p:sp>
      <p:sp>
        <p:nvSpPr>
          <p:cNvPr id="37" name="テキスト ボックス 36"/>
          <p:cNvSpPr txBox="1"/>
          <p:nvPr/>
        </p:nvSpPr>
        <p:spPr>
          <a:xfrm>
            <a:off x="6517120" y="3665882"/>
            <a:ext cx="518592" cy="400110"/>
          </a:xfrm>
          <a:prstGeom prst="rect">
            <a:avLst/>
          </a:prstGeom>
          <a:noFill/>
        </p:spPr>
        <p:txBody>
          <a:bodyPr wrap="square" rtlCol="0">
            <a:spAutoFit/>
          </a:bodyPr>
          <a:lstStyle/>
          <a:p>
            <a:r>
              <a:rPr kumimoji="1" lang="en-US" altLang="ja-JP" sz="2000" dirty="0" smtClean="0">
                <a:latin typeface="+mj-lt"/>
              </a:rPr>
              <a:t>A</a:t>
            </a:r>
            <a:endParaRPr kumimoji="1" lang="ja-JP" altLang="en-US" sz="2000" dirty="0" smtClean="0">
              <a:latin typeface="+mj-lt"/>
            </a:endParaRPr>
          </a:p>
        </p:txBody>
      </p:sp>
      <p:sp>
        <p:nvSpPr>
          <p:cNvPr id="38" name="テキスト ボックス 37"/>
          <p:cNvSpPr txBox="1"/>
          <p:nvPr/>
        </p:nvSpPr>
        <p:spPr>
          <a:xfrm>
            <a:off x="7484571" y="3593270"/>
            <a:ext cx="422704" cy="404395"/>
          </a:xfrm>
          <a:prstGeom prst="rect">
            <a:avLst/>
          </a:prstGeom>
          <a:noFill/>
        </p:spPr>
        <p:txBody>
          <a:bodyPr wrap="square" rtlCol="0">
            <a:spAutoFit/>
          </a:bodyPr>
          <a:lstStyle/>
          <a:p>
            <a:r>
              <a:rPr kumimoji="1" lang="en-US" altLang="ja-JP" sz="2000" dirty="0" smtClean="0">
                <a:latin typeface="+mj-lt"/>
              </a:rPr>
              <a:t>B</a:t>
            </a:r>
            <a:endParaRPr kumimoji="1" lang="ja-JP" altLang="en-US" sz="2000" dirty="0" smtClean="0">
              <a:latin typeface="+mj-lt"/>
            </a:endParaRPr>
          </a:p>
        </p:txBody>
      </p:sp>
      <p:sp>
        <p:nvSpPr>
          <p:cNvPr id="39" name="テキスト ボックス 38"/>
          <p:cNvSpPr txBox="1"/>
          <p:nvPr/>
        </p:nvSpPr>
        <p:spPr>
          <a:xfrm>
            <a:off x="6425596" y="4479482"/>
            <a:ext cx="422704" cy="404395"/>
          </a:xfrm>
          <a:prstGeom prst="rect">
            <a:avLst/>
          </a:prstGeom>
          <a:noFill/>
        </p:spPr>
        <p:txBody>
          <a:bodyPr wrap="square" rtlCol="0">
            <a:spAutoFit/>
          </a:bodyPr>
          <a:lstStyle/>
          <a:p>
            <a:r>
              <a:rPr lang="en-US" altLang="ja-JP" sz="2000" dirty="0">
                <a:latin typeface="+mj-lt"/>
              </a:rPr>
              <a:t>C</a:t>
            </a:r>
            <a:endParaRPr kumimoji="1" lang="ja-JP" altLang="en-US" sz="2000" dirty="0" smtClean="0">
              <a:latin typeface="+mj-lt"/>
            </a:endParaRPr>
          </a:p>
        </p:txBody>
      </p:sp>
      <p:sp>
        <p:nvSpPr>
          <p:cNvPr id="40" name="テキスト ボックス 39"/>
          <p:cNvSpPr txBox="1"/>
          <p:nvPr/>
        </p:nvSpPr>
        <p:spPr>
          <a:xfrm>
            <a:off x="8241594" y="4277284"/>
            <a:ext cx="422704" cy="404395"/>
          </a:xfrm>
          <a:prstGeom prst="rect">
            <a:avLst/>
          </a:prstGeom>
          <a:noFill/>
        </p:spPr>
        <p:txBody>
          <a:bodyPr wrap="square" rtlCol="0">
            <a:spAutoFit/>
          </a:bodyPr>
          <a:lstStyle/>
          <a:p>
            <a:r>
              <a:rPr lang="en-US" altLang="ja-JP" sz="2000" dirty="0">
                <a:latin typeface="+mj-lt"/>
              </a:rPr>
              <a:t>D</a:t>
            </a:r>
            <a:endParaRPr kumimoji="1" lang="ja-JP" altLang="en-US" sz="2000" dirty="0" smtClean="0">
              <a:latin typeface="+mj-lt"/>
            </a:endParaRPr>
          </a:p>
        </p:txBody>
      </p:sp>
    </p:spTree>
    <p:extLst>
      <p:ext uri="{BB962C8B-B14F-4D97-AF65-F5344CB8AC3E}">
        <p14:creationId xmlns:p14="http://schemas.microsoft.com/office/powerpoint/2010/main" val="22529969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サービスの流れ</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ユーザ</a:t>
            </a:r>
            <a:r>
              <a:rPr kumimoji="1" lang="en-US" altLang="ja-JP" dirty="0" smtClean="0"/>
              <a:t>A</a:t>
            </a:r>
            <a:r>
              <a:rPr kumimoji="1" lang="ja-JP" altLang="en-US" dirty="0" err="1" smtClean="0"/>
              <a:t>が避</a:t>
            </a:r>
            <a:r>
              <a:rPr kumimoji="1" lang="ja-JP" altLang="en-US" dirty="0" smtClean="0"/>
              <a:t>難所</a:t>
            </a:r>
            <a:r>
              <a:rPr kumimoji="1" lang="en-US" altLang="ja-JP" dirty="0" smtClean="0"/>
              <a:t>B</a:t>
            </a:r>
            <a:r>
              <a:rPr kumimoji="1" lang="ja-JP" altLang="en-US" dirty="0" smtClean="0"/>
              <a:t>にチェックインした場合</a:t>
            </a:r>
            <a:r>
              <a:rPr lang="ja-JP" altLang="en-US" dirty="0" smtClean="0"/>
              <a:t>　　</a:t>
            </a:r>
            <a:endParaRPr kumimoji="1" lang="ja-JP" altLang="en-US" dirty="0"/>
          </a:p>
        </p:txBody>
      </p:sp>
      <p:sp>
        <p:nvSpPr>
          <p:cNvPr id="4" name="スライド番号プレースホルダー 3"/>
          <p:cNvSpPr>
            <a:spLocks noGrp="1"/>
          </p:cNvSpPr>
          <p:nvPr>
            <p:ph type="sldNum" sz="quarter" idx="11"/>
          </p:nvPr>
        </p:nvSpPr>
        <p:spPr/>
        <p:txBody>
          <a:bodyPr/>
          <a:lstStyle/>
          <a:p>
            <a:fld id="{540B1702-1328-441D-B737-C2B94A2E6AF5}" type="slidenum">
              <a:rPr lang="en-US" altLang="ja-JP" smtClean="0"/>
              <a:pPr/>
              <a:t>13</a:t>
            </a:fld>
            <a:endParaRPr lang="en-US" altLang="ja-JP"/>
          </a:p>
        </p:txBody>
      </p:sp>
      <p:pic>
        <p:nvPicPr>
          <p:cNvPr id="5" name="コンテンツ プレースホルダー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926175" y="2963608"/>
            <a:ext cx="650508" cy="763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719278" y="3743502"/>
            <a:ext cx="1003801" cy="369332"/>
          </a:xfrm>
          <a:prstGeom prst="rect">
            <a:avLst/>
          </a:prstGeom>
          <a:noFill/>
        </p:spPr>
        <p:txBody>
          <a:bodyPr wrap="none" rtlCol="0">
            <a:spAutoFit/>
          </a:bodyPr>
          <a:lstStyle/>
          <a:p>
            <a:r>
              <a:rPr kumimoji="1" lang="ja-JP" altLang="en-US" sz="1800" dirty="0" smtClean="0">
                <a:latin typeface="ＭＳ Ｐゴシック" panose="020B0600070205080204" pitchFamily="50" charset="-128"/>
                <a:ea typeface="ＭＳ Ｐゴシック" panose="020B0600070205080204" pitchFamily="50" charset="-128"/>
              </a:rPr>
              <a:t>ユーザ</a:t>
            </a:r>
            <a:r>
              <a:rPr lang="en-US" altLang="ja-JP" sz="1800" dirty="0">
                <a:latin typeface="+mn-lt"/>
                <a:ea typeface="ＭＳ Ｐゴシック" panose="020B0600070205080204" pitchFamily="50" charset="-128"/>
              </a:rPr>
              <a:t>A</a:t>
            </a:r>
            <a:endParaRPr kumimoji="1" lang="ja-JP" altLang="en-US" sz="1800" dirty="0" smtClean="0">
              <a:latin typeface="+mn-lt"/>
              <a:ea typeface="ＭＳ Ｐゴシック" panose="020B0600070205080204" pitchFamily="50" charset="-128"/>
            </a:endParaRPr>
          </a:p>
        </p:txBody>
      </p:sp>
      <p:pic>
        <p:nvPicPr>
          <p:cNvPr id="7" name="Picture 2" descr="https://1.bp.blogspot.com/-XKTafTy2_Bw/UOKDYzJbICI/AAAAAAAAKNY/tTeng5oVcJk/s1600/schoo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91475" y="3908907"/>
            <a:ext cx="973015" cy="6129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2.bp.blogspot.com/-9dUKu2CVEgg/VfS6KXqDqkI/AAAAAAAAxOA/N7W0ofbVlH8/s800/building_kouminka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64781" y="2737504"/>
            <a:ext cx="780190" cy="70412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体育館のイラスト"/>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24496" y="3849024"/>
            <a:ext cx="1049158" cy="779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木造校舎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87596" y="2757308"/>
            <a:ext cx="986058" cy="723766"/>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p:cNvSpPr txBox="1"/>
          <p:nvPr/>
        </p:nvSpPr>
        <p:spPr>
          <a:xfrm>
            <a:off x="5868144" y="4688213"/>
            <a:ext cx="2031325" cy="369332"/>
          </a:xfrm>
          <a:prstGeom prst="rect">
            <a:avLst/>
          </a:prstGeom>
          <a:noFill/>
        </p:spPr>
        <p:txBody>
          <a:bodyPr wrap="none" rtlCol="0">
            <a:spAutoFit/>
          </a:bodyPr>
          <a:lstStyle/>
          <a:p>
            <a:r>
              <a:rPr kumimoji="1" lang="ja-JP" altLang="en-US" sz="1800" dirty="0" smtClean="0">
                <a:latin typeface="ＭＳ Ｐゴシック" panose="020B0600070205080204" pitchFamily="50" charset="-128"/>
                <a:ea typeface="ＭＳ Ｐゴシック" panose="020B0600070205080204" pitchFamily="50" charset="-128"/>
              </a:rPr>
              <a:t>登録済みの避難所</a:t>
            </a:r>
          </a:p>
        </p:txBody>
      </p:sp>
      <p:sp>
        <p:nvSpPr>
          <p:cNvPr id="12" name="テキスト ボックス 11"/>
          <p:cNvSpPr txBox="1"/>
          <p:nvPr/>
        </p:nvSpPr>
        <p:spPr>
          <a:xfrm>
            <a:off x="7078716" y="2505894"/>
            <a:ext cx="338554" cy="369332"/>
          </a:xfrm>
          <a:prstGeom prst="rect">
            <a:avLst/>
          </a:prstGeom>
          <a:noFill/>
        </p:spPr>
        <p:txBody>
          <a:bodyPr wrap="none" rtlCol="0">
            <a:spAutoFit/>
          </a:bodyPr>
          <a:lstStyle/>
          <a:p>
            <a:r>
              <a:rPr kumimoji="1" lang="en-US" altLang="ja-JP" sz="1800" dirty="0" smtClean="0">
                <a:latin typeface="+mj-lt"/>
              </a:rPr>
              <a:t>B</a:t>
            </a:r>
            <a:endParaRPr kumimoji="1" lang="ja-JP" altLang="en-US" sz="1800" dirty="0" smtClean="0">
              <a:latin typeface="+mj-lt"/>
            </a:endParaRPr>
          </a:p>
        </p:txBody>
      </p:sp>
      <p:pic>
        <p:nvPicPr>
          <p:cNvPr id="23" name="図 22">
            <a:extLst>
              <a:ext uri="{FF2B5EF4-FFF2-40B4-BE49-F238E27FC236}">
                <a16:creationId xmlns:a16="http://schemas.microsoft.com/office/drawing/2014/main" id="{841FE666-86CD-3A4E-BCA2-6EC84279EB02}"/>
              </a:ext>
            </a:extLst>
          </p:cNvPr>
          <p:cNvPicPr>
            <a:picLocks noChangeAspect="1"/>
          </p:cNvPicPr>
          <p:nvPr/>
        </p:nvPicPr>
        <p:blipFill>
          <a:blip r:embed="rId8"/>
          <a:stretch>
            <a:fillRect/>
          </a:stretch>
        </p:blipFill>
        <p:spPr>
          <a:xfrm>
            <a:off x="2525023" y="2493500"/>
            <a:ext cx="2225344" cy="1563318"/>
          </a:xfrm>
          <a:prstGeom prst="rect">
            <a:avLst/>
          </a:prstGeom>
          <a:ln w="19050">
            <a:solidFill>
              <a:schemeClr val="tx1"/>
            </a:solidFill>
          </a:ln>
        </p:spPr>
      </p:pic>
      <p:sp>
        <p:nvSpPr>
          <p:cNvPr id="25" name="円形吹き出し 24"/>
          <p:cNvSpPr/>
          <p:nvPr/>
        </p:nvSpPr>
        <p:spPr>
          <a:xfrm>
            <a:off x="2796035" y="2816264"/>
            <a:ext cx="232353" cy="216024"/>
          </a:xfrm>
          <a:prstGeom prst="wedgeEllipseCallout">
            <a:avLst>
              <a:gd name="adj1" fmla="val 3048"/>
              <a:gd name="adj2" fmla="val 11561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6" name="円形吹き出し 25"/>
          <p:cNvSpPr/>
          <p:nvPr/>
        </p:nvSpPr>
        <p:spPr>
          <a:xfrm>
            <a:off x="4226987" y="3427029"/>
            <a:ext cx="232353" cy="216024"/>
          </a:xfrm>
          <a:prstGeom prst="wedgeEllipseCallout">
            <a:avLst>
              <a:gd name="adj1" fmla="val 3048"/>
              <a:gd name="adj2" fmla="val 115617"/>
            </a:avLst>
          </a:prstGeom>
          <a:solidFill>
            <a:srgbClr val="33CC33"/>
          </a:solidFill>
          <a:ln>
            <a:solidFill>
              <a:srgbClr val="33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7" name="円形吹き出し 26"/>
          <p:cNvSpPr/>
          <p:nvPr/>
        </p:nvSpPr>
        <p:spPr>
          <a:xfrm>
            <a:off x="2712352" y="3606855"/>
            <a:ext cx="232353" cy="216024"/>
          </a:xfrm>
          <a:prstGeom prst="wedgeEllipseCallout">
            <a:avLst>
              <a:gd name="adj1" fmla="val 3048"/>
              <a:gd name="adj2" fmla="val 115617"/>
            </a:avLst>
          </a:prstGeom>
          <a:solidFill>
            <a:srgbClr val="F9C800"/>
          </a:solidFill>
          <a:ln>
            <a:solidFill>
              <a:srgbClr val="F9C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8" name="円形吹き出し 27"/>
          <p:cNvSpPr/>
          <p:nvPr/>
        </p:nvSpPr>
        <p:spPr>
          <a:xfrm>
            <a:off x="3405342" y="2552601"/>
            <a:ext cx="232353" cy="216024"/>
          </a:xfrm>
          <a:prstGeom prst="wedgeEllipseCallout">
            <a:avLst>
              <a:gd name="adj1" fmla="val 3048"/>
              <a:gd name="adj2" fmla="val 115617"/>
            </a:avLst>
          </a:prstGeom>
          <a:solidFill>
            <a:srgbClr val="33CC33"/>
          </a:solidFill>
          <a:ln>
            <a:solidFill>
              <a:srgbClr val="33CC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0" name="テキスト ボックス 29"/>
          <p:cNvSpPr txBox="1"/>
          <p:nvPr/>
        </p:nvSpPr>
        <p:spPr>
          <a:xfrm>
            <a:off x="3083210" y="3435034"/>
            <a:ext cx="920445" cy="338554"/>
          </a:xfrm>
          <a:prstGeom prst="rect">
            <a:avLst/>
          </a:prstGeom>
          <a:noFill/>
        </p:spPr>
        <p:txBody>
          <a:bodyPr wrap="none" rtlCol="0">
            <a:spAutoFit/>
          </a:bodyPr>
          <a:lstStyle/>
          <a:p>
            <a:r>
              <a:rPr kumimoji="1" lang="ja-JP" altLang="en-US" sz="1600" dirty="0" smtClean="0">
                <a:latin typeface="ＭＳ Ｐゴシック" panose="020B0600070205080204" pitchFamily="50" charset="-128"/>
                <a:ea typeface="ＭＳ Ｐゴシック" panose="020B0600070205080204" pitchFamily="50" charset="-128"/>
              </a:rPr>
              <a:t>ユーザ</a:t>
            </a:r>
            <a:r>
              <a:rPr lang="en-US" altLang="ja-JP" sz="1600" dirty="0">
                <a:latin typeface="+mn-lt"/>
                <a:ea typeface="ＭＳ Ｐゴシック" panose="020B0600070205080204" pitchFamily="50" charset="-128"/>
              </a:rPr>
              <a:t>A</a:t>
            </a:r>
            <a:endParaRPr kumimoji="1" lang="ja-JP" altLang="en-US" sz="1600" dirty="0" smtClean="0">
              <a:latin typeface="+mn-lt"/>
              <a:ea typeface="ＭＳ Ｐゴシック" panose="020B0600070205080204" pitchFamily="50" charset="-128"/>
            </a:endParaRPr>
          </a:p>
        </p:txBody>
      </p:sp>
      <p:sp>
        <p:nvSpPr>
          <p:cNvPr id="31" name="テキスト ボックス 30"/>
          <p:cNvSpPr txBox="1"/>
          <p:nvPr/>
        </p:nvSpPr>
        <p:spPr>
          <a:xfrm>
            <a:off x="2592524" y="2493500"/>
            <a:ext cx="518592" cy="400110"/>
          </a:xfrm>
          <a:prstGeom prst="rect">
            <a:avLst/>
          </a:prstGeom>
          <a:noFill/>
        </p:spPr>
        <p:txBody>
          <a:bodyPr wrap="square" rtlCol="0">
            <a:spAutoFit/>
          </a:bodyPr>
          <a:lstStyle/>
          <a:p>
            <a:r>
              <a:rPr kumimoji="1" lang="en-US" altLang="ja-JP" sz="2000" dirty="0" smtClean="0">
                <a:latin typeface="+mj-lt"/>
              </a:rPr>
              <a:t>A</a:t>
            </a:r>
            <a:endParaRPr kumimoji="1" lang="ja-JP" altLang="en-US" sz="2000" dirty="0" smtClean="0">
              <a:latin typeface="+mj-lt"/>
            </a:endParaRPr>
          </a:p>
        </p:txBody>
      </p:sp>
      <p:sp>
        <p:nvSpPr>
          <p:cNvPr id="32" name="テキスト ボックス 31"/>
          <p:cNvSpPr txBox="1"/>
          <p:nvPr/>
        </p:nvSpPr>
        <p:spPr>
          <a:xfrm>
            <a:off x="3559975" y="2420888"/>
            <a:ext cx="422704" cy="404395"/>
          </a:xfrm>
          <a:prstGeom prst="rect">
            <a:avLst/>
          </a:prstGeom>
          <a:noFill/>
        </p:spPr>
        <p:txBody>
          <a:bodyPr wrap="square" rtlCol="0">
            <a:spAutoFit/>
          </a:bodyPr>
          <a:lstStyle/>
          <a:p>
            <a:r>
              <a:rPr kumimoji="1" lang="en-US" altLang="ja-JP" sz="2000" dirty="0" smtClean="0">
                <a:latin typeface="+mj-lt"/>
              </a:rPr>
              <a:t>B</a:t>
            </a:r>
            <a:endParaRPr kumimoji="1" lang="ja-JP" altLang="en-US" sz="2000" dirty="0" smtClean="0">
              <a:latin typeface="+mj-lt"/>
            </a:endParaRPr>
          </a:p>
        </p:txBody>
      </p:sp>
      <p:sp>
        <p:nvSpPr>
          <p:cNvPr id="33" name="テキスト ボックス 32"/>
          <p:cNvSpPr txBox="1"/>
          <p:nvPr/>
        </p:nvSpPr>
        <p:spPr>
          <a:xfrm>
            <a:off x="2501000" y="3307100"/>
            <a:ext cx="422704" cy="404395"/>
          </a:xfrm>
          <a:prstGeom prst="rect">
            <a:avLst/>
          </a:prstGeom>
          <a:noFill/>
        </p:spPr>
        <p:txBody>
          <a:bodyPr wrap="square" rtlCol="0">
            <a:spAutoFit/>
          </a:bodyPr>
          <a:lstStyle/>
          <a:p>
            <a:r>
              <a:rPr lang="en-US" altLang="ja-JP" sz="2000" dirty="0">
                <a:latin typeface="+mj-lt"/>
              </a:rPr>
              <a:t>C</a:t>
            </a:r>
            <a:endParaRPr kumimoji="1" lang="ja-JP" altLang="en-US" sz="2000" dirty="0" smtClean="0">
              <a:latin typeface="+mj-lt"/>
            </a:endParaRPr>
          </a:p>
        </p:txBody>
      </p:sp>
      <p:sp>
        <p:nvSpPr>
          <p:cNvPr id="34" name="テキスト ボックス 33"/>
          <p:cNvSpPr txBox="1"/>
          <p:nvPr/>
        </p:nvSpPr>
        <p:spPr>
          <a:xfrm>
            <a:off x="4437328" y="3225290"/>
            <a:ext cx="422704" cy="404395"/>
          </a:xfrm>
          <a:prstGeom prst="rect">
            <a:avLst/>
          </a:prstGeom>
          <a:noFill/>
        </p:spPr>
        <p:txBody>
          <a:bodyPr wrap="square" rtlCol="0">
            <a:spAutoFit/>
          </a:bodyPr>
          <a:lstStyle/>
          <a:p>
            <a:r>
              <a:rPr lang="en-US" altLang="ja-JP" sz="2000" dirty="0">
                <a:latin typeface="+mj-lt"/>
              </a:rPr>
              <a:t>D</a:t>
            </a:r>
            <a:endParaRPr kumimoji="1" lang="ja-JP" altLang="en-US" sz="2000" dirty="0" smtClean="0">
              <a:latin typeface="+mj-lt"/>
            </a:endParaRPr>
          </a:p>
        </p:txBody>
      </p:sp>
      <p:sp>
        <p:nvSpPr>
          <p:cNvPr id="35" name="楕円 34"/>
          <p:cNvSpPr/>
          <p:nvPr/>
        </p:nvSpPr>
        <p:spPr>
          <a:xfrm>
            <a:off x="3377722" y="3200563"/>
            <a:ext cx="287592" cy="275125"/>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右矢印 35"/>
          <p:cNvSpPr/>
          <p:nvPr/>
        </p:nvSpPr>
        <p:spPr>
          <a:xfrm rot="20521354">
            <a:off x="1549385" y="2931541"/>
            <a:ext cx="1782342" cy="293083"/>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角丸四角形 36"/>
          <p:cNvSpPr/>
          <p:nvPr/>
        </p:nvSpPr>
        <p:spPr>
          <a:xfrm>
            <a:off x="613053" y="2371170"/>
            <a:ext cx="1311964" cy="459168"/>
          </a:xfrm>
          <a:prstGeom prst="round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避難</a:t>
            </a:r>
            <a:r>
              <a:rPr lang="ja-JP" altLang="en-US" sz="1600" dirty="0">
                <a:solidFill>
                  <a:schemeClr val="tx1"/>
                </a:solidFill>
              </a:rPr>
              <a:t>準備中</a:t>
            </a:r>
            <a:endParaRPr kumimoji="1" lang="ja-JP" altLang="en-US" sz="1600" dirty="0">
              <a:solidFill>
                <a:schemeClr val="tx1"/>
              </a:solidFill>
            </a:endParaRPr>
          </a:p>
        </p:txBody>
      </p:sp>
      <p:sp>
        <p:nvSpPr>
          <p:cNvPr id="39" name="テキスト ボックス 38"/>
          <p:cNvSpPr txBox="1"/>
          <p:nvPr/>
        </p:nvSpPr>
        <p:spPr>
          <a:xfrm>
            <a:off x="5439465" y="2505894"/>
            <a:ext cx="338554" cy="369332"/>
          </a:xfrm>
          <a:prstGeom prst="rect">
            <a:avLst/>
          </a:prstGeom>
          <a:noFill/>
        </p:spPr>
        <p:txBody>
          <a:bodyPr wrap="none" rtlCol="0">
            <a:spAutoFit/>
          </a:bodyPr>
          <a:lstStyle/>
          <a:p>
            <a:r>
              <a:rPr lang="en-US" altLang="ja-JP" sz="1800" dirty="0">
                <a:latin typeface="+mj-lt"/>
              </a:rPr>
              <a:t>A</a:t>
            </a:r>
            <a:endParaRPr kumimoji="1" lang="ja-JP" altLang="en-US" sz="1800" dirty="0" smtClean="0">
              <a:latin typeface="+mj-lt"/>
            </a:endParaRPr>
          </a:p>
        </p:txBody>
      </p:sp>
      <p:sp>
        <p:nvSpPr>
          <p:cNvPr id="40" name="テキスト ボックス 39"/>
          <p:cNvSpPr txBox="1"/>
          <p:nvPr/>
        </p:nvSpPr>
        <p:spPr>
          <a:xfrm>
            <a:off x="5439465" y="3586014"/>
            <a:ext cx="351378" cy="369332"/>
          </a:xfrm>
          <a:prstGeom prst="rect">
            <a:avLst/>
          </a:prstGeom>
          <a:noFill/>
        </p:spPr>
        <p:txBody>
          <a:bodyPr wrap="none" rtlCol="0">
            <a:spAutoFit/>
          </a:bodyPr>
          <a:lstStyle/>
          <a:p>
            <a:r>
              <a:rPr lang="en-US" altLang="ja-JP" sz="1800" dirty="0" smtClean="0">
                <a:latin typeface="+mj-lt"/>
              </a:rPr>
              <a:t>C</a:t>
            </a:r>
            <a:endParaRPr kumimoji="1" lang="ja-JP" altLang="en-US" sz="1800" dirty="0" smtClean="0">
              <a:latin typeface="+mj-lt"/>
            </a:endParaRPr>
          </a:p>
        </p:txBody>
      </p:sp>
      <p:sp>
        <p:nvSpPr>
          <p:cNvPr id="41" name="テキスト ボックス 40"/>
          <p:cNvSpPr txBox="1"/>
          <p:nvPr/>
        </p:nvSpPr>
        <p:spPr>
          <a:xfrm>
            <a:off x="7078716" y="3586014"/>
            <a:ext cx="351378" cy="369332"/>
          </a:xfrm>
          <a:prstGeom prst="rect">
            <a:avLst/>
          </a:prstGeom>
          <a:noFill/>
        </p:spPr>
        <p:txBody>
          <a:bodyPr wrap="none" rtlCol="0">
            <a:spAutoFit/>
          </a:bodyPr>
          <a:lstStyle/>
          <a:p>
            <a:r>
              <a:rPr lang="en-US" altLang="ja-JP" sz="1800" dirty="0">
                <a:latin typeface="+mj-lt"/>
              </a:rPr>
              <a:t>D</a:t>
            </a:r>
            <a:endParaRPr kumimoji="1" lang="ja-JP" altLang="en-US" sz="1800" dirty="0" smtClean="0">
              <a:latin typeface="+mj-lt"/>
            </a:endParaRPr>
          </a:p>
        </p:txBody>
      </p:sp>
      <p:sp>
        <p:nvSpPr>
          <p:cNvPr id="42" name="角丸四角形 41"/>
          <p:cNvSpPr/>
          <p:nvPr/>
        </p:nvSpPr>
        <p:spPr>
          <a:xfrm>
            <a:off x="6649371" y="1846592"/>
            <a:ext cx="2122703" cy="674170"/>
          </a:xfrm>
          <a:prstGeom prst="roundRect">
            <a:avLst/>
          </a:prstGeom>
          <a:solidFill>
            <a:srgbClr val="FF99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収容人数</a:t>
            </a:r>
            <a:r>
              <a:rPr lang="en-US" altLang="ja-JP" sz="1600" dirty="0" smtClean="0">
                <a:solidFill>
                  <a:schemeClr val="tx1"/>
                </a:solidFill>
              </a:rPr>
              <a:t>+1</a:t>
            </a:r>
          </a:p>
          <a:p>
            <a:pPr algn="ctr"/>
            <a:r>
              <a:rPr kumimoji="1" lang="ja-JP" altLang="en-US" sz="1600" dirty="0" smtClean="0">
                <a:solidFill>
                  <a:schemeClr val="tx1"/>
                </a:solidFill>
              </a:rPr>
              <a:t>混雑度：</a:t>
            </a:r>
            <a:r>
              <a:rPr lang="en-US" altLang="ja-JP" sz="1600" dirty="0">
                <a:solidFill>
                  <a:schemeClr val="tx1"/>
                </a:solidFill>
              </a:rPr>
              <a:t>2</a:t>
            </a:r>
            <a:r>
              <a:rPr kumimoji="1" lang="en-US" altLang="ja-JP" sz="1600" dirty="0" smtClean="0">
                <a:solidFill>
                  <a:schemeClr val="tx1"/>
                </a:solidFill>
              </a:rPr>
              <a:t>9%</a:t>
            </a:r>
            <a:r>
              <a:rPr kumimoji="1" lang="ja-JP" altLang="en-US" sz="1600" dirty="0" smtClean="0">
                <a:solidFill>
                  <a:schemeClr val="tx1"/>
                </a:solidFill>
              </a:rPr>
              <a:t>→</a:t>
            </a:r>
            <a:r>
              <a:rPr lang="en-US" altLang="ja-JP" sz="1600" dirty="0">
                <a:solidFill>
                  <a:schemeClr val="tx1"/>
                </a:solidFill>
              </a:rPr>
              <a:t>3</a:t>
            </a:r>
            <a:r>
              <a:rPr kumimoji="1" lang="en-US" altLang="ja-JP" sz="1600" dirty="0" smtClean="0">
                <a:solidFill>
                  <a:schemeClr val="tx1"/>
                </a:solidFill>
              </a:rPr>
              <a:t>0%</a:t>
            </a:r>
          </a:p>
        </p:txBody>
      </p:sp>
      <p:sp>
        <p:nvSpPr>
          <p:cNvPr id="43" name="角丸四角形 42"/>
          <p:cNvSpPr/>
          <p:nvPr/>
        </p:nvSpPr>
        <p:spPr>
          <a:xfrm>
            <a:off x="612474" y="2364818"/>
            <a:ext cx="1311963" cy="459168"/>
          </a:xfrm>
          <a:prstGeom prst="roundRect">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smtClean="0">
                <a:solidFill>
                  <a:schemeClr val="tx1"/>
                </a:solidFill>
              </a:rPr>
              <a:t>避難済み</a:t>
            </a:r>
            <a:endParaRPr kumimoji="1" lang="ja-JP" altLang="en-US" sz="1600" dirty="0">
              <a:solidFill>
                <a:schemeClr val="tx1"/>
              </a:solidFill>
            </a:endParaRPr>
          </a:p>
        </p:txBody>
      </p:sp>
      <p:pic>
        <p:nvPicPr>
          <p:cNvPr id="44" name="図 4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66069" y="4342357"/>
            <a:ext cx="747141" cy="805543"/>
          </a:xfrm>
          <a:prstGeom prst="rect">
            <a:avLst/>
          </a:prstGeom>
        </p:spPr>
      </p:pic>
      <p:sp>
        <p:nvSpPr>
          <p:cNvPr id="45" name="テキスト ボックス 44"/>
          <p:cNvSpPr txBox="1"/>
          <p:nvPr/>
        </p:nvSpPr>
        <p:spPr>
          <a:xfrm>
            <a:off x="4305300" y="5147900"/>
            <a:ext cx="1011815" cy="369332"/>
          </a:xfrm>
          <a:prstGeom prst="rect">
            <a:avLst/>
          </a:prstGeom>
          <a:noFill/>
        </p:spPr>
        <p:txBody>
          <a:bodyPr wrap="none" rtlCol="0">
            <a:spAutoFit/>
          </a:bodyPr>
          <a:lstStyle/>
          <a:p>
            <a:r>
              <a:rPr kumimoji="1" lang="ja-JP" altLang="en-US" sz="1800" dirty="0" smtClean="0">
                <a:latin typeface="ＭＳ Ｐゴシック" panose="020B0600070205080204" pitchFamily="50" charset="-128"/>
                <a:ea typeface="ＭＳ Ｐゴシック" panose="020B0600070205080204" pitchFamily="50" charset="-128"/>
              </a:rPr>
              <a:t>ユーザ</a:t>
            </a:r>
            <a:r>
              <a:rPr lang="en-US" altLang="ja-JP" sz="1800" dirty="0">
                <a:latin typeface="+mn-lt"/>
                <a:ea typeface="ＭＳ Ｐゴシック" panose="020B0600070205080204" pitchFamily="50" charset="-128"/>
              </a:rPr>
              <a:t>B</a:t>
            </a:r>
            <a:endParaRPr kumimoji="1" lang="ja-JP" altLang="en-US" sz="1800" dirty="0" smtClean="0">
              <a:latin typeface="+mn-lt"/>
              <a:ea typeface="ＭＳ Ｐゴシック" panose="020B0600070205080204" pitchFamily="50" charset="-128"/>
            </a:endParaRPr>
          </a:p>
        </p:txBody>
      </p:sp>
      <p:sp>
        <p:nvSpPr>
          <p:cNvPr id="46" name="楕円 45"/>
          <p:cNvSpPr/>
          <p:nvPr/>
        </p:nvSpPr>
        <p:spPr>
          <a:xfrm>
            <a:off x="3760716" y="2902133"/>
            <a:ext cx="287592" cy="275125"/>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ボックス 46"/>
          <p:cNvSpPr txBox="1"/>
          <p:nvPr/>
        </p:nvSpPr>
        <p:spPr>
          <a:xfrm>
            <a:off x="3492591" y="3136869"/>
            <a:ext cx="920445" cy="338554"/>
          </a:xfrm>
          <a:prstGeom prst="rect">
            <a:avLst/>
          </a:prstGeom>
          <a:noFill/>
        </p:spPr>
        <p:txBody>
          <a:bodyPr wrap="none" rtlCol="0">
            <a:spAutoFit/>
          </a:bodyPr>
          <a:lstStyle/>
          <a:p>
            <a:r>
              <a:rPr kumimoji="1" lang="ja-JP" altLang="en-US" sz="1600" dirty="0" smtClean="0">
                <a:latin typeface="ＭＳ Ｐゴシック" panose="020B0600070205080204" pitchFamily="50" charset="-128"/>
                <a:ea typeface="ＭＳ Ｐゴシック" panose="020B0600070205080204" pitchFamily="50" charset="-128"/>
              </a:rPr>
              <a:t>ユーザ</a:t>
            </a:r>
            <a:r>
              <a:rPr lang="en-US" altLang="ja-JP" sz="1600" dirty="0">
                <a:latin typeface="+mn-lt"/>
                <a:ea typeface="ＭＳ Ｐゴシック" panose="020B0600070205080204" pitchFamily="50" charset="-128"/>
              </a:rPr>
              <a:t>B</a:t>
            </a:r>
            <a:endParaRPr kumimoji="1" lang="ja-JP" altLang="en-US" sz="1600" dirty="0" smtClean="0">
              <a:latin typeface="+mn-lt"/>
              <a:ea typeface="ＭＳ Ｐゴシック" panose="020B0600070205080204" pitchFamily="50" charset="-128"/>
            </a:endParaRPr>
          </a:p>
        </p:txBody>
      </p:sp>
      <p:sp>
        <p:nvSpPr>
          <p:cNvPr id="48" name="円形吹き出し 47"/>
          <p:cNvSpPr/>
          <p:nvPr/>
        </p:nvSpPr>
        <p:spPr>
          <a:xfrm>
            <a:off x="3405341" y="2552336"/>
            <a:ext cx="232353" cy="216024"/>
          </a:xfrm>
          <a:prstGeom prst="wedgeEllipseCallout">
            <a:avLst>
              <a:gd name="adj1" fmla="val 3048"/>
              <a:gd name="adj2" fmla="val 115617"/>
            </a:avLst>
          </a:prstGeom>
          <a:solidFill>
            <a:srgbClr val="F9C800"/>
          </a:solidFill>
          <a:ln>
            <a:solidFill>
              <a:srgbClr val="F9C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テキスト ボックス 17"/>
          <p:cNvSpPr txBox="1"/>
          <p:nvPr/>
        </p:nvSpPr>
        <p:spPr>
          <a:xfrm>
            <a:off x="719278" y="5825272"/>
            <a:ext cx="7826181" cy="461665"/>
          </a:xfrm>
          <a:prstGeom prst="rect">
            <a:avLst/>
          </a:prstGeom>
          <a:noFill/>
        </p:spPr>
        <p:txBody>
          <a:bodyPr wrap="none" rtlCol="0">
            <a:spAutoFit/>
          </a:bodyPr>
          <a:lstStyle/>
          <a:p>
            <a:r>
              <a:rPr lang="ja-JP" altLang="en-US" dirty="0"/>
              <a:t>混雑状況をリアルタイムに可視化した避難所マップが</a:t>
            </a:r>
            <a:r>
              <a:rPr lang="ja-JP" altLang="en-US" dirty="0" smtClean="0"/>
              <a:t>できる</a:t>
            </a:r>
            <a:endParaRPr kumimoji="1" lang="ja-JP" altLang="en-US" dirty="0" smtClean="0">
              <a:latin typeface="+mj-lt"/>
            </a:endParaRPr>
          </a:p>
        </p:txBody>
      </p:sp>
    </p:spTree>
    <p:extLst>
      <p:ext uri="{BB962C8B-B14F-4D97-AF65-F5344CB8AC3E}">
        <p14:creationId xmlns:p14="http://schemas.microsoft.com/office/powerpoint/2010/main" val="257566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0" nodeType="clickEffect">
                                  <p:stCondLst>
                                    <p:cond delay="0"/>
                                  </p:stCondLst>
                                  <p:childTnLst>
                                    <p:set>
                                      <p:cBhvr>
                                        <p:cTn id="11" dur="1" fill="hold">
                                          <p:stCondLst>
                                            <p:cond delay="0"/>
                                          </p:stCondLst>
                                        </p:cTn>
                                        <p:tgtEl>
                                          <p:spTgt spid="37"/>
                                        </p:tgtEl>
                                        <p:attrNameLst>
                                          <p:attrName>style.visibility</p:attrName>
                                        </p:attrNameLst>
                                      </p:cBhvr>
                                      <p:to>
                                        <p:strVal val="hidden"/>
                                      </p:to>
                                    </p:set>
                                  </p:childTnLst>
                                </p:cTn>
                              </p:par>
                              <p:par>
                                <p:cTn id="12" presetID="22" presetClass="entr" presetSubtype="4" fill="hold" grpId="0" nodeType="withEffect">
                                  <p:stCondLst>
                                    <p:cond delay="0"/>
                                  </p:stCondLst>
                                  <p:childTnLst>
                                    <p:set>
                                      <p:cBhvr>
                                        <p:cTn id="13" dur="1" fill="hold">
                                          <p:stCondLst>
                                            <p:cond delay="0"/>
                                          </p:stCondLst>
                                        </p:cTn>
                                        <p:tgtEl>
                                          <p:spTgt spid="43"/>
                                        </p:tgtEl>
                                        <p:attrNameLst>
                                          <p:attrName>style.visibility</p:attrName>
                                        </p:attrNameLst>
                                      </p:cBhvr>
                                      <p:to>
                                        <p:strVal val="visible"/>
                                      </p:to>
                                    </p:set>
                                    <p:animEffect transition="in" filter="wipe(down)">
                                      <p:cBhvr>
                                        <p:cTn id="14" dur="500"/>
                                        <p:tgtEl>
                                          <p:spTgt spid="4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left)">
                                      <p:cBhvr>
                                        <p:cTn id="19" dur="500"/>
                                        <p:tgtEl>
                                          <p:spTgt spid="42"/>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36"/>
                                        </p:tgtEl>
                                        <p:attrNameLst>
                                          <p:attrName>style.visibility</p:attrName>
                                        </p:attrNameLst>
                                      </p:cBhvr>
                                      <p:to>
                                        <p:strVal val="hidden"/>
                                      </p:to>
                                    </p:set>
                                  </p:childTnLst>
                                </p:cTn>
                              </p:par>
                              <p:par>
                                <p:cTn id="24" presetID="1" presetClass="exit" presetSubtype="0" fill="hold" grpId="0" nodeType="withEffect">
                                  <p:stCondLst>
                                    <p:cond delay="0"/>
                                  </p:stCondLst>
                                  <p:childTnLst>
                                    <p:set>
                                      <p:cBhvr>
                                        <p:cTn id="25" dur="1" fill="hold">
                                          <p:stCondLst>
                                            <p:cond delay="0"/>
                                          </p:stCondLst>
                                        </p:cTn>
                                        <p:tgtEl>
                                          <p:spTgt spid="35"/>
                                        </p:tgtEl>
                                        <p:attrNameLst>
                                          <p:attrName>style.visibility</p:attrName>
                                        </p:attrNameLst>
                                      </p:cBhvr>
                                      <p:to>
                                        <p:strVal val="hidden"/>
                                      </p:to>
                                    </p:set>
                                  </p:childTnLst>
                                </p:cTn>
                              </p:par>
                              <p:par>
                                <p:cTn id="26" presetID="1" presetClass="exit"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hidden"/>
                                      </p:to>
                                    </p:set>
                                  </p:childTnLst>
                                </p:cTn>
                              </p:par>
                              <p:par>
                                <p:cTn id="28" presetID="22" presetClass="entr" presetSubtype="8" fill="hold" grpId="0" nodeType="with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wipe(left)">
                                      <p:cBhvr>
                                        <p:cTn id="30" dur="500"/>
                                        <p:tgtEl>
                                          <p:spTgt spid="45"/>
                                        </p:tgtEl>
                                      </p:cBhvr>
                                    </p:animEffect>
                                  </p:childTnLst>
                                </p:cTn>
                              </p:par>
                              <p:par>
                                <p:cTn id="31" presetID="22" presetClass="entr" presetSubtype="8"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wipe(left)">
                                      <p:cBhvr>
                                        <p:cTn id="33" dur="500"/>
                                        <p:tgtEl>
                                          <p:spTgt spid="44"/>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wipe(left)">
                                      <p:cBhvr>
                                        <p:cTn id="36" dur="500"/>
                                        <p:tgtEl>
                                          <p:spTgt spid="46"/>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wipe(left)">
                                      <p:cBhvr>
                                        <p:cTn id="39" dur="500"/>
                                        <p:tgtEl>
                                          <p:spTgt spid="4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xit" presetSubtype="4" fill="hold" grpId="0" nodeType="clickEffect">
                                  <p:stCondLst>
                                    <p:cond delay="0"/>
                                  </p:stCondLst>
                                  <p:childTnLst>
                                    <p:animEffect transition="out" filter="wipe(down)">
                                      <p:cBhvr>
                                        <p:cTn id="43" dur="500"/>
                                        <p:tgtEl>
                                          <p:spTgt spid="28"/>
                                        </p:tgtEl>
                                      </p:cBhvr>
                                    </p:animEffect>
                                    <p:set>
                                      <p:cBhvr>
                                        <p:cTn id="44" dur="1" fill="hold">
                                          <p:stCondLst>
                                            <p:cond delay="499"/>
                                          </p:stCondLst>
                                        </p:cTn>
                                        <p:tgtEl>
                                          <p:spTgt spid="28"/>
                                        </p:tgtEl>
                                        <p:attrNameLst>
                                          <p:attrName>style.visibility</p:attrName>
                                        </p:attrNameLst>
                                      </p:cBhvr>
                                      <p:to>
                                        <p:strVal val="hidden"/>
                                      </p:to>
                                    </p:set>
                                  </p:childTnLst>
                                </p:cTn>
                              </p:par>
                              <p:par>
                                <p:cTn id="45" presetID="22" presetClass="entr" presetSubtype="4"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wipe(down)">
                                      <p:cBhvr>
                                        <p:cTn id="47" dur="500"/>
                                        <p:tgtEl>
                                          <p:spTgt spid="4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p:bldP spid="35" grpId="0" animBg="1"/>
      <p:bldP spid="36" grpId="0" animBg="1"/>
      <p:bldP spid="36" grpId="1" animBg="1"/>
      <p:bldP spid="37" grpId="0" animBg="1"/>
      <p:bldP spid="42" grpId="0" animBg="1"/>
      <p:bldP spid="43" grpId="0" animBg="1"/>
      <p:bldP spid="45" grpId="0"/>
      <p:bldP spid="46" grpId="0" animBg="1"/>
      <p:bldP spid="47" grpId="0"/>
      <p:bldP spid="48" grpId="0" animBg="1"/>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プロトタイプ実装</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利用した技術</a:t>
            </a:r>
            <a:endParaRPr kumimoji="1" lang="en-US" altLang="ja-JP" dirty="0" smtClean="0"/>
          </a:p>
          <a:p>
            <a:pPr lvl="1"/>
            <a:r>
              <a:rPr lang="ja-JP" altLang="en-US" dirty="0" smtClean="0"/>
              <a:t>サーバ開発言語</a:t>
            </a:r>
            <a:r>
              <a:rPr lang="ja-JP" altLang="en-US" dirty="0"/>
              <a:t>：</a:t>
            </a:r>
            <a:r>
              <a:rPr lang="en-US" altLang="ja-JP" dirty="0" smtClean="0"/>
              <a:t>Java</a:t>
            </a:r>
          </a:p>
          <a:p>
            <a:pPr lvl="1"/>
            <a:r>
              <a:rPr kumimoji="1" lang="ja-JP" altLang="en-US" dirty="0" smtClean="0"/>
              <a:t>アプリケーションフレームワーク</a:t>
            </a:r>
            <a:r>
              <a:rPr lang="ja-JP" altLang="en-US" dirty="0"/>
              <a:t>：</a:t>
            </a:r>
            <a:r>
              <a:rPr kumimoji="1" lang="en-US" altLang="ja-JP" dirty="0" smtClean="0"/>
              <a:t>Spring Boot</a:t>
            </a:r>
          </a:p>
          <a:p>
            <a:pPr lvl="1"/>
            <a:r>
              <a:rPr lang="ja-JP" altLang="en-US" dirty="0" smtClean="0"/>
              <a:t>データベース：</a:t>
            </a:r>
            <a:r>
              <a:rPr lang="en-US" altLang="ja-JP" dirty="0" smtClean="0"/>
              <a:t>MySQL 8.0.20</a:t>
            </a:r>
          </a:p>
          <a:p>
            <a:pPr lvl="1"/>
            <a:r>
              <a:rPr kumimoji="1" lang="en-US" altLang="ja-JP" dirty="0" smtClean="0"/>
              <a:t>Web</a:t>
            </a:r>
            <a:r>
              <a:rPr kumimoji="1" lang="ja-JP" altLang="en-US" dirty="0" smtClean="0"/>
              <a:t>サーバ：</a:t>
            </a:r>
            <a:r>
              <a:rPr kumimoji="1" lang="en-US" altLang="ja-JP" dirty="0" smtClean="0"/>
              <a:t>Apache</a:t>
            </a:r>
            <a:r>
              <a:rPr kumimoji="1" lang="ja-JP" altLang="en-US" dirty="0" smtClean="0"/>
              <a:t> </a:t>
            </a:r>
            <a:r>
              <a:rPr kumimoji="1" lang="en-US" altLang="ja-JP" dirty="0" smtClean="0"/>
              <a:t>Tomcat 9.0</a:t>
            </a:r>
          </a:p>
          <a:p>
            <a:pPr lvl="1"/>
            <a:r>
              <a:rPr lang="ja-JP" altLang="en-US" dirty="0" smtClean="0"/>
              <a:t>クライアント開発言語：</a:t>
            </a:r>
            <a:r>
              <a:rPr lang="en-US" altLang="ja-JP" dirty="0" smtClean="0"/>
              <a:t>HTML5</a:t>
            </a:r>
            <a:r>
              <a:rPr lang="ja-JP" altLang="en-US" dirty="0" err="1" smtClean="0"/>
              <a:t>，</a:t>
            </a:r>
            <a:r>
              <a:rPr lang="en-US" altLang="ja-JP" dirty="0" smtClean="0"/>
              <a:t>JavaScript</a:t>
            </a:r>
          </a:p>
          <a:p>
            <a:pPr lvl="1"/>
            <a:r>
              <a:rPr kumimoji="1" lang="en-US" altLang="ja-JP" dirty="0" smtClean="0"/>
              <a:t>CSS</a:t>
            </a:r>
            <a:r>
              <a:rPr kumimoji="1" lang="ja-JP" altLang="en-US" dirty="0" smtClean="0"/>
              <a:t>ライブラリ：</a:t>
            </a:r>
            <a:r>
              <a:rPr kumimoji="1" lang="en-US" altLang="ja-JP" dirty="0" smtClean="0"/>
              <a:t>BootStrap4</a:t>
            </a:r>
          </a:p>
          <a:p>
            <a:pPr marL="457200" lvl="1" indent="0">
              <a:buNone/>
            </a:pPr>
            <a:endParaRPr kumimoji="1" lang="en-US" altLang="ja-JP" dirty="0" smtClean="0"/>
          </a:p>
          <a:p>
            <a:r>
              <a:rPr lang="ja-JP" altLang="en-US" dirty="0"/>
              <a:t>利用</a:t>
            </a:r>
            <a:r>
              <a:rPr lang="ja-JP" altLang="en-US" dirty="0" smtClean="0"/>
              <a:t>したオープンデータ</a:t>
            </a:r>
            <a:endParaRPr lang="en-US" altLang="ja-JP" dirty="0" smtClean="0"/>
          </a:p>
          <a:p>
            <a:pPr lvl="1"/>
            <a:r>
              <a:rPr kumimoji="1" lang="ja-JP" altLang="en-US" dirty="0" smtClean="0"/>
              <a:t>神戸市指定緊急避難所</a:t>
            </a:r>
            <a:r>
              <a:rPr kumimoji="1" lang="en-US" altLang="ja-JP" dirty="0" smtClean="0"/>
              <a:t>335</a:t>
            </a:r>
            <a:r>
              <a:rPr kumimoji="1" lang="ja-JP" altLang="en-US" dirty="0" smtClean="0"/>
              <a:t>件</a:t>
            </a:r>
            <a:endParaRPr kumimoji="1" lang="en-US" altLang="ja-JP" dirty="0" smtClean="0"/>
          </a:p>
          <a:p>
            <a:pPr lvl="1"/>
            <a:r>
              <a:rPr kumimoji="1" lang="ja-JP" altLang="en-US" dirty="0" smtClean="0"/>
              <a:t>姫路市指定避難所</a:t>
            </a:r>
            <a:r>
              <a:rPr kumimoji="1" lang="en-US" altLang="ja-JP" dirty="0" smtClean="0"/>
              <a:t>255</a:t>
            </a:r>
            <a:r>
              <a:rPr kumimoji="1" lang="ja-JP" altLang="en-US" dirty="0" smtClean="0"/>
              <a:t>件</a:t>
            </a:r>
            <a:endParaRPr kumimoji="1" lang="en-US" altLang="ja-JP" dirty="0" smtClean="0"/>
          </a:p>
          <a:p>
            <a:pPr marL="457200" lvl="1" indent="0">
              <a:buNone/>
            </a:pPr>
            <a:endParaRPr kumimoji="1" lang="ja-JP" altLang="en-US" dirty="0"/>
          </a:p>
        </p:txBody>
      </p:sp>
      <p:sp>
        <p:nvSpPr>
          <p:cNvPr id="4" name="スライド番号プレースホルダー 3"/>
          <p:cNvSpPr>
            <a:spLocks noGrp="1"/>
          </p:cNvSpPr>
          <p:nvPr>
            <p:ph type="sldNum" sz="quarter" idx="11"/>
          </p:nvPr>
        </p:nvSpPr>
        <p:spPr/>
        <p:txBody>
          <a:bodyPr/>
          <a:lstStyle/>
          <a:p>
            <a:fld id="{540B1702-1328-441D-B737-C2B94A2E6AF5}" type="slidenum">
              <a:rPr lang="en-US" altLang="ja-JP" smtClean="0"/>
              <a:pPr/>
              <a:t>14</a:t>
            </a:fld>
            <a:endParaRPr lang="en-US" altLang="ja-JP"/>
          </a:p>
        </p:txBody>
      </p:sp>
    </p:spTree>
    <p:extLst>
      <p:ext uri="{BB962C8B-B14F-4D97-AF65-F5344CB8AC3E}">
        <p14:creationId xmlns:p14="http://schemas.microsoft.com/office/powerpoint/2010/main" val="8772809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プロトタイプ実装</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登録画面，ログイン画面</a:t>
            </a:r>
            <a:endParaRPr kumimoji="1" lang="ja-JP" altLang="en-US" dirty="0"/>
          </a:p>
        </p:txBody>
      </p:sp>
      <p:sp>
        <p:nvSpPr>
          <p:cNvPr id="4" name="スライド番号プレースホルダー 3"/>
          <p:cNvSpPr>
            <a:spLocks noGrp="1"/>
          </p:cNvSpPr>
          <p:nvPr>
            <p:ph type="sldNum" sz="quarter" idx="11"/>
          </p:nvPr>
        </p:nvSpPr>
        <p:spPr/>
        <p:txBody>
          <a:bodyPr/>
          <a:lstStyle/>
          <a:p>
            <a:fld id="{540B1702-1328-441D-B737-C2B94A2E6AF5}" type="slidenum">
              <a:rPr lang="en-US" altLang="ja-JP" smtClean="0"/>
              <a:pPr/>
              <a:t>15</a:t>
            </a:fld>
            <a:endParaRPr lang="en-US" altLang="ja-JP"/>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1700808"/>
            <a:ext cx="3024336" cy="4647028"/>
          </a:xfrm>
          <a:prstGeom prst="rect">
            <a:avLst/>
          </a:prstGeom>
          <a:ln w="12700">
            <a:solidFill>
              <a:schemeClr val="tx1"/>
            </a:solidFill>
          </a:ln>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9592" y="1700808"/>
            <a:ext cx="3506824" cy="4464939"/>
          </a:xfrm>
          <a:prstGeom prst="rect">
            <a:avLst/>
          </a:prstGeom>
          <a:ln w="12700">
            <a:solidFill>
              <a:schemeClr val="tx1"/>
            </a:solidFill>
          </a:ln>
        </p:spPr>
      </p:pic>
    </p:spTree>
    <p:extLst>
      <p:ext uri="{BB962C8B-B14F-4D97-AF65-F5344CB8AC3E}">
        <p14:creationId xmlns:p14="http://schemas.microsoft.com/office/powerpoint/2010/main" val="24363427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プロトタイプ実装</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検索画面，チェックイン</a:t>
            </a:r>
            <a:endParaRPr kumimoji="1" lang="ja-JP" altLang="en-US" dirty="0"/>
          </a:p>
        </p:txBody>
      </p:sp>
      <p:sp>
        <p:nvSpPr>
          <p:cNvPr id="4" name="スライド番号プレースホルダー 3"/>
          <p:cNvSpPr>
            <a:spLocks noGrp="1"/>
          </p:cNvSpPr>
          <p:nvPr>
            <p:ph type="sldNum" sz="quarter" idx="11"/>
          </p:nvPr>
        </p:nvSpPr>
        <p:spPr/>
        <p:txBody>
          <a:bodyPr/>
          <a:lstStyle/>
          <a:p>
            <a:fld id="{540B1702-1328-441D-B737-C2B94A2E6AF5}" type="slidenum">
              <a:rPr lang="en-US" altLang="ja-JP" smtClean="0"/>
              <a:pPr/>
              <a:t>16</a:t>
            </a:fld>
            <a:endParaRPr lang="en-US" altLang="ja-JP"/>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733874"/>
            <a:ext cx="3786659" cy="4573710"/>
          </a:xfrm>
          <a:prstGeom prst="rect">
            <a:avLst/>
          </a:prstGeom>
          <a:ln w="12700">
            <a:solidFill>
              <a:schemeClr val="tx1"/>
            </a:solidFill>
          </a:ln>
        </p:spPr>
      </p:pic>
      <p:pic>
        <p:nvPicPr>
          <p:cNvPr id="6" name="図 5"/>
          <p:cNvPicPr>
            <a:picLocks noChangeAspect="1"/>
          </p:cNvPicPr>
          <p:nvPr/>
        </p:nvPicPr>
        <p:blipFill rotWithShape="1">
          <a:blip r:embed="rId3" cstate="print">
            <a:extLst>
              <a:ext uri="{28A0092B-C50C-407E-A947-70E740481C1C}">
                <a14:useLocalDpi xmlns:a14="http://schemas.microsoft.com/office/drawing/2010/main" val="0"/>
              </a:ext>
            </a:extLst>
          </a:blip>
          <a:srcRect l="2090" r="648"/>
          <a:stretch/>
        </p:blipFill>
        <p:spPr>
          <a:xfrm>
            <a:off x="5004048" y="1733874"/>
            <a:ext cx="3528392" cy="4605219"/>
          </a:xfrm>
          <a:prstGeom prst="rect">
            <a:avLst/>
          </a:prstGeom>
          <a:ln w="12700">
            <a:solidFill>
              <a:schemeClr val="tx1"/>
            </a:solidFill>
          </a:ln>
        </p:spPr>
      </p:pic>
    </p:spTree>
    <p:extLst>
      <p:ext uri="{BB962C8B-B14F-4D97-AF65-F5344CB8AC3E}">
        <p14:creationId xmlns:p14="http://schemas.microsoft.com/office/powerpoint/2010/main" val="8241445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4DD2DA-9237-B34B-8D0C-F6168664B90D}"/>
              </a:ext>
            </a:extLst>
          </p:cNvPr>
          <p:cNvSpPr>
            <a:spLocks noGrp="1"/>
          </p:cNvSpPr>
          <p:nvPr>
            <p:ph type="title"/>
          </p:nvPr>
        </p:nvSpPr>
        <p:spPr/>
        <p:txBody>
          <a:bodyPr/>
          <a:lstStyle/>
          <a:p>
            <a:r>
              <a:rPr lang="ja-JP" altLang="en-US" dirty="0"/>
              <a:t>考察</a:t>
            </a:r>
            <a:endParaRPr kumimoji="1" lang="ja-JP" altLang="en-US" dirty="0"/>
          </a:p>
        </p:txBody>
      </p:sp>
      <p:sp>
        <p:nvSpPr>
          <p:cNvPr id="3" name="コンテンツ プレースホルダー 2">
            <a:extLst>
              <a:ext uri="{FF2B5EF4-FFF2-40B4-BE49-F238E27FC236}">
                <a16:creationId xmlns:a16="http://schemas.microsoft.com/office/drawing/2014/main" id="{D417F680-B191-E14B-8089-7B76F1EBFC2C}"/>
              </a:ext>
            </a:extLst>
          </p:cNvPr>
          <p:cNvSpPr>
            <a:spLocks noGrp="1"/>
          </p:cNvSpPr>
          <p:nvPr>
            <p:ph idx="1"/>
          </p:nvPr>
        </p:nvSpPr>
        <p:spPr/>
        <p:txBody>
          <a:bodyPr/>
          <a:lstStyle/>
          <a:p>
            <a:r>
              <a:rPr lang="en-US" altLang="ja-JP" dirty="0" smtClean="0"/>
              <a:t>Shelter </a:t>
            </a:r>
            <a:r>
              <a:rPr lang="en-US" altLang="ja-JP" dirty="0" err="1" smtClean="0"/>
              <a:t>Navi</a:t>
            </a:r>
            <a:r>
              <a:rPr lang="ja-JP" altLang="en-US" dirty="0" smtClean="0"/>
              <a:t>の利点</a:t>
            </a:r>
            <a:endParaRPr lang="en-US" altLang="ja-JP" dirty="0"/>
          </a:p>
          <a:p>
            <a:pPr lvl="1"/>
            <a:r>
              <a:rPr lang="ja-JP" altLang="en-US" dirty="0" smtClean="0"/>
              <a:t>住民が自力で空いている避難所を探すことができる</a:t>
            </a:r>
            <a:endParaRPr lang="en-US" altLang="ja-JP" dirty="0"/>
          </a:p>
          <a:p>
            <a:pPr lvl="1"/>
            <a:r>
              <a:rPr lang="ja-JP" altLang="en-US" dirty="0" smtClean="0"/>
              <a:t>避難所の混雑</a:t>
            </a:r>
            <a:r>
              <a:rPr lang="ja-JP" altLang="en-US" dirty="0"/>
              <a:t>状況がシステムによって自動的</a:t>
            </a:r>
            <a:r>
              <a:rPr lang="ja-JP" altLang="en-US" dirty="0" smtClean="0"/>
              <a:t>に計測される</a:t>
            </a:r>
            <a:endParaRPr lang="en-US" altLang="ja-JP" dirty="0"/>
          </a:p>
          <a:p>
            <a:pPr lvl="1"/>
            <a:r>
              <a:rPr lang="ja-JP" altLang="en-US" dirty="0" smtClean="0"/>
              <a:t>自治体職員がリアルタイムに各避難所の状態を確認できる</a:t>
            </a:r>
            <a:endParaRPr lang="en-US" altLang="ja-JP" dirty="0"/>
          </a:p>
          <a:p>
            <a:r>
              <a:rPr lang="en-US" altLang="ja-JP" dirty="0" smtClean="0"/>
              <a:t>Shelter </a:t>
            </a:r>
            <a:r>
              <a:rPr lang="en-US" altLang="ja-JP" dirty="0" err="1" smtClean="0"/>
              <a:t>Navi</a:t>
            </a:r>
            <a:r>
              <a:rPr lang="ja-JP" altLang="en-US" dirty="0" smtClean="0"/>
              <a:t>の限界</a:t>
            </a:r>
            <a:endParaRPr lang="en-US" altLang="ja-JP" dirty="0"/>
          </a:p>
          <a:p>
            <a:pPr lvl="1"/>
            <a:r>
              <a:rPr lang="ja-JP" altLang="en-US" dirty="0"/>
              <a:t>詳細</a:t>
            </a:r>
            <a:r>
              <a:rPr lang="ja-JP" altLang="en-US" dirty="0" smtClean="0"/>
              <a:t>なデータ管理が必要 </a:t>
            </a:r>
            <a:r>
              <a:rPr lang="en-US" altLang="ja-JP" dirty="0" smtClean="0"/>
              <a:t>(</a:t>
            </a:r>
            <a:r>
              <a:rPr lang="ja-JP" altLang="en-US" dirty="0" smtClean="0"/>
              <a:t>マスタ情報</a:t>
            </a:r>
            <a:r>
              <a:rPr lang="en-US" altLang="ja-JP" dirty="0" smtClean="0"/>
              <a:t>, </a:t>
            </a:r>
            <a:r>
              <a:rPr lang="ja-JP" altLang="en-US" dirty="0" smtClean="0"/>
              <a:t>収容可能人数</a:t>
            </a:r>
            <a:r>
              <a:rPr lang="en-US" altLang="ja-JP" dirty="0" smtClean="0"/>
              <a:t>, </a:t>
            </a:r>
            <a:r>
              <a:rPr lang="ja-JP" altLang="en-US" dirty="0" smtClean="0"/>
              <a:t>開設状況</a:t>
            </a:r>
            <a:r>
              <a:rPr lang="en-US" altLang="ja-JP" dirty="0" smtClean="0"/>
              <a:t>)</a:t>
            </a:r>
            <a:endParaRPr lang="en-US" altLang="ja-JP" dirty="0"/>
          </a:p>
          <a:p>
            <a:pPr lvl="1"/>
            <a:r>
              <a:rPr lang="ja-JP" altLang="en-US" dirty="0" smtClean="0"/>
              <a:t>スマートフォンの操作に不慣れな人には</a:t>
            </a:r>
            <a:r>
              <a:rPr lang="ja-JP" altLang="en-US" dirty="0"/>
              <a:t>馴染</a:t>
            </a:r>
            <a:r>
              <a:rPr lang="ja-JP" altLang="en-US" dirty="0" smtClean="0"/>
              <a:t>みづらい</a:t>
            </a:r>
            <a:endParaRPr lang="en-US" altLang="ja-JP" dirty="0" smtClean="0"/>
          </a:p>
          <a:p>
            <a:pPr lvl="1"/>
            <a:r>
              <a:rPr lang="ja-JP" altLang="en-US" dirty="0" smtClean="0"/>
              <a:t>通信がモバイル通信</a:t>
            </a:r>
            <a:r>
              <a:rPr lang="ja-JP" altLang="en-US" dirty="0"/>
              <a:t>網</a:t>
            </a:r>
            <a:r>
              <a:rPr lang="ja-JP" altLang="en-US" dirty="0" smtClean="0"/>
              <a:t>に依存している</a:t>
            </a:r>
            <a:endParaRPr lang="en-US" altLang="ja-JP" dirty="0"/>
          </a:p>
          <a:p>
            <a:pPr lvl="1"/>
            <a:endParaRPr lang="en-US" altLang="ja-JP" dirty="0"/>
          </a:p>
          <a:p>
            <a:r>
              <a:rPr lang="ja-JP" altLang="en-US" dirty="0"/>
              <a:t>今後</a:t>
            </a:r>
            <a:r>
              <a:rPr lang="ja-JP" altLang="en-US" dirty="0" smtClean="0"/>
              <a:t>の</a:t>
            </a:r>
            <a:r>
              <a:rPr lang="ja-JP" altLang="en-US" dirty="0"/>
              <a:t>展望</a:t>
            </a:r>
            <a:endParaRPr lang="en-US" altLang="ja-JP" dirty="0"/>
          </a:p>
          <a:p>
            <a:pPr lvl="1"/>
            <a:r>
              <a:rPr lang="ja-JP" altLang="en-US" dirty="0" smtClean="0"/>
              <a:t>私的な避難所の管理（親戚や友人の家など</a:t>
            </a:r>
            <a:r>
              <a:rPr lang="ja-JP" altLang="en-US" dirty="0"/>
              <a:t>）</a:t>
            </a:r>
            <a:endParaRPr lang="en-US" altLang="ja-JP" dirty="0"/>
          </a:p>
          <a:p>
            <a:pPr lvl="1"/>
            <a:r>
              <a:rPr lang="ja-JP" altLang="en-US" dirty="0"/>
              <a:t>自治体</a:t>
            </a:r>
            <a:r>
              <a:rPr lang="en-US" altLang="ja-JP" dirty="0"/>
              <a:t>/</a:t>
            </a:r>
            <a:r>
              <a:rPr lang="ja-JP" altLang="en-US" dirty="0"/>
              <a:t>気象庁の</a:t>
            </a:r>
            <a:r>
              <a:rPr lang="ja-JP" altLang="en-US" dirty="0" smtClean="0"/>
              <a:t>災害情報の表示</a:t>
            </a:r>
            <a:endParaRPr lang="en-US" altLang="ja-JP" dirty="0"/>
          </a:p>
          <a:p>
            <a:pPr lvl="1"/>
            <a:r>
              <a:rPr lang="ja-JP" altLang="en-US" dirty="0"/>
              <a:t>実用化</a:t>
            </a:r>
            <a:r>
              <a:rPr lang="ja-JP" altLang="en-US" dirty="0" smtClean="0"/>
              <a:t>に向けた有効性評価</a:t>
            </a:r>
            <a:endParaRPr lang="en-US" altLang="ja-JP" dirty="0" smtClean="0"/>
          </a:p>
          <a:p>
            <a:pPr lvl="2"/>
            <a:r>
              <a:rPr lang="ja-JP" altLang="en-US" dirty="0" smtClean="0"/>
              <a:t>地方</a:t>
            </a:r>
            <a:r>
              <a:rPr lang="ja-JP" altLang="en-US" dirty="0"/>
              <a:t>自治体</a:t>
            </a:r>
            <a:r>
              <a:rPr lang="ja-JP" altLang="en-US" dirty="0" smtClean="0"/>
              <a:t>との協力が</a:t>
            </a:r>
            <a:r>
              <a:rPr lang="ja-JP" altLang="en-US" dirty="0"/>
              <a:t>必須</a:t>
            </a:r>
            <a:endParaRPr lang="en-US" altLang="ja-JP" dirty="0" smtClean="0"/>
          </a:p>
        </p:txBody>
      </p:sp>
      <p:sp>
        <p:nvSpPr>
          <p:cNvPr id="4" name="スライド番号プレースホルダー 3">
            <a:extLst>
              <a:ext uri="{FF2B5EF4-FFF2-40B4-BE49-F238E27FC236}">
                <a16:creationId xmlns:a16="http://schemas.microsoft.com/office/drawing/2014/main" id="{EFA771EC-2FD8-5045-8EE5-BB01D2D89258}"/>
              </a:ext>
            </a:extLst>
          </p:cNvPr>
          <p:cNvSpPr>
            <a:spLocks noGrp="1"/>
          </p:cNvSpPr>
          <p:nvPr>
            <p:ph type="sldNum" sz="quarter" idx="11"/>
          </p:nvPr>
        </p:nvSpPr>
        <p:spPr/>
        <p:txBody>
          <a:bodyPr/>
          <a:lstStyle/>
          <a:p>
            <a:fld id="{540B1702-1328-441D-B737-C2B94A2E6AF5}" type="slidenum">
              <a:rPr lang="en-US" altLang="ja-JP" smtClean="0"/>
              <a:pPr/>
              <a:t>17</a:t>
            </a:fld>
            <a:endParaRPr lang="en-US" altLang="ja-JP"/>
          </a:p>
        </p:txBody>
      </p:sp>
      <p:pic>
        <p:nvPicPr>
          <p:cNvPr id="7" name="図 6">
            <a:extLst>
              <a:ext uri="{FF2B5EF4-FFF2-40B4-BE49-F238E27FC236}">
                <a16:creationId xmlns:a16="http://schemas.microsoft.com/office/drawing/2014/main" id="{9E0CECC3-177B-5943-8C9E-DD744015F425}"/>
              </a:ext>
            </a:extLst>
          </p:cNvPr>
          <p:cNvPicPr>
            <a:picLocks noChangeAspect="1"/>
          </p:cNvPicPr>
          <p:nvPr/>
        </p:nvPicPr>
        <p:blipFill>
          <a:blip r:embed="rId3"/>
          <a:stretch>
            <a:fillRect/>
          </a:stretch>
        </p:blipFill>
        <p:spPr>
          <a:xfrm>
            <a:off x="7102643" y="4235326"/>
            <a:ext cx="2020013" cy="1593974"/>
          </a:xfrm>
          <a:prstGeom prst="rect">
            <a:avLst/>
          </a:prstGeom>
        </p:spPr>
      </p:pic>
    </p:spTree>
    <p:extLst>
      <p:ext uri="{BB962C8B-B14F-4D97-AF65-F5344CB8AC3E}">
        <p14:creationId xmlns:p14="http://schemas.microsoft.com/office/powerpoint/2010/main" val="2550850337"/>
      </p:ext>
    </p:extLst>
  </p:cSld>
  <p:clrMapOvr>
    <a:masterClrMapping/>
  </p:clrMapOvr>
  <mc:AlternateContent xmlns:mc="http://schemas.openxmlformats.org/markup-compatibility/2006" xmlns:p14="http://schemas.microsoft.com/office/powerpoint/2010/main">
    <mc:Choice Requires="p14">
      <p:transition spd="slow" p14:dur="2000" advTm="71899"/>
    </mc:Choice>
    <mc:Fallback xmlns="">
      <p:transition spd="slow" advTm="71899"/>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まと</a:t>
            </a:r>
            <a:r>
              <a:rPr lang="ja-JP" altLang="en-US" dirty="0"/>
              <a:t>め</a:t>
            </a:r>
            <a:endParaRPr kumimoji="1" lang="ja-JP" altLang="en-US" dirty="0"/>
          </a:p>
        </p:txBody>
      </p:sp>
      <p:sp>
        <p:nvSpPr>
          <p:cNvPr id="3" name="コンテンツ プレースホルダー 2"/>
          <p:cNvSpPr>
            <a:spLocks noGrp="1"/>
          </p:cNvSpPr>
          <p:nvPr>
            <p:ph idx="1"/>
          </p:nvPr>
        </p:nvSpPr>
        <p:spPr>
          <a:xfrm>
            <a:off x="381000" y="1066800"/>
            <a:ext cx="8382000" cy="5791200"/>
          </a:xfrm>
        </p:spPr>
        <p:txBody>
          <a:bodyPr/>
          <a:lstStyle/>
          <a:p>
            <a:r>
              <a:rPr lang="ja-JP" altLang="en-US" dirty="0" smtClean="0"/>
              <a:t>コロナ時代の災害時における避難ナビゲーション</a:t>
            </a:r>
            <a:r>
              <a:rPr lang="en-US" altLang="ja-JP" dirty="0" smtClean="0"/>
              <a:t/>
            </a:r>
            <a:br>
              <a:rPr lang="en-US" altLang="ja-JP" dirty="0" smtClean="0"/>
            </a:br>
            <a:r>
              <a:rPr lang="en-US" altLang="ja-JP" dirty="0" smtClean="0"/>
              <a:t>Shelter</a:t>
            </a:r>
            <a:r>
              <a:rPr lang="ja-JP" altLang="en-US" dirty="0"/>
              <a:t> </a:t>
            </a:r>
            <a:r>
              <a:rPr lang="en-US" altLang="ja-JP" dirty="0" err="1" smtClean="0"/>
              <a:t>Navi</a:t>
            </a:r>
            <a:r>
              <a:rPr lang="ja-JP" altLang="en-US" dirty="0" smtClean="0"/>
              <a:t>の研究開発</a:t>
            </a:r>
            <a:endParaRPr lang="en-US" altLang="ja-JP" dirty="0"/>
          </a:p>
          <a:p>
            <a:pPr lvl="1"/>
            <a:r>
              <a:rPr lang="ja-JP" altLang="en-US" dirty="0" smtClean="0">
                <a:solidFill>
                  <a:srgbClr val="FF0000"/>
                </a:solidFill>
              </a:rPr>
              <a:t>住民の自助</a:t>
            </a:r>
            <a:r>
              <a:rPr lang="ja-JP" altLang="en-US" dirty="0" smtClean="0"/>
              <a:t>によって避難所での</a:t>
            </a:r>
            <a:r>
              <a:rPr lang="ja-JP" altLang="en-US" smtClean="0">
                <a:solidFill>
                  <a:srgbClr val="FF0000"/>
                </a:solidFill>
              </a:rPr>
              <a:t>三密</a:t>
            </a:r>
            <a:r>
              <a:rPr lang="ja-JP" altLang="en-US"/>
              <a:t>を</a:t>
            </a:r>
            <a:r>
              <a:rPr lang="ja-JP" altLang="en-US" smtClean="0"/>
              <a:t>防ぎ、</a:t>
            </a:r>
            <a:r>
              <a:rPr lang="ja-JP" altLang="en-US" dirty="0"/>
              <a:t>迅速</a:t>
            </a:r>
            <a:r>
              <a:rPr lang="ja-JP" altLang="en-US" dirty="0" smtClean="0"/>
              <a:t>かつ</a:t>
            </a:r>
            <a:r>
              <a:rPr lang="en-US" altLang="ja-JP" dirty="0"/>
              <a:t/>
            </a:r>
            <a:br>
              <a:rPr lang="en-US" altLang="ja-JP" dirty="0"/>
            </a:br>
            <a:r>
              <a:rPr lang="ja-JP" altLang="en-US" dirty="0" smtClean="0"/>
              <a:t>安全な避難を実現する</a:t>
            </a:r>
            <a:endParaRPr lang="en-US" altLang="ja-JP" dirty="0" smtClean="0">
              <a:solidFill>
                <a:srgbClr val="FF0000"/>
              </a:solidFill>
            </a:endParaRPr>
          </a:p>
          <a:p>
            <a:r>
              <a:rPr lang="ja-JP" altLang="en-US" dirty="0"/>
              <a:t>基本的</a:t>
            </a:r>
            <a:r>
              <a:rPr lang="ja-JP" altLang="en-US" dirty="0" smtClean="0"/>
              <a:t>なユースケースとシステム設計の提案</a:t>
            </a:r>
            <a:endParaRPr lang="en-US" altLang="ja-JP" dirty="0"/>
          </a:p>
          <a:p>
            <a:pPr lvl="1"/>
            <a:endParaRPr lang="en-US" altLang="ja-JP" dirty="0">
              <a:solidFill>
                <a:srgbClr val="FF0000"/>
              </a:solidFill>
            </a:endParaRPr>
          </a:p>
          <a:p>
            <a:pPr lvl="1"/>
            <a:endParaRPr lang="en-US" altLang="ja-JP" dirty="0">
              <a:solidFill>
                <a:srgbClr val="FF0000"/>
              </a:solidFill>
            </a:endParaRPr>
          </a:p>
          <a:p>
            <a:endParaRPr lang="en-US" altLang="ja-JP" dirty="0"/>
          </a:p>
          <a:p>
            <a:endParaRPr lang="en-US" altLang="ja-JP" dirty="0"/>
          </a:p>
          <a:p>
            <a:endParaRPr lang="en-US" altLang="ja-JP" dirty="0"/>
          </a:p>
          <a:p>
            <a:endParaRPr lang="en-US" altLang="ja-JP" dirty="0"/>
          </a:p>
          <a:p>
            <a:r>
              <a:rPr lang="ja-JP" altLang="en-US" dirty="0"/>
              <a:t>今後</a:t>
            </a:r>
            <a:r>
              <a:rPr lang="ja-JP" altLang="en-US" dirty="0" smtClean="0"/>
              <a:t>の</a:t>
            </a:r>
            <a:r>
              <a:rPr lang="ja-JP" altLang="en-US" dirty="0"/>
              <a:t>課題</a:t>
            </a:r>
            <a:endParaRPr lang="en-US" altLang="ja-JP" dirty="0" smtClean="0"/>
          </a:p>
          <a:p>
            <a:pPr lvl="1"/>
            <a:r>
              <a:rPr lang="ja-JP" altLang="en-US" dirty="0" smtClean="0"/>
              <a:t>神戸大学中村研究室に</a:t>
            </a:r>
            <a:r>
              <a:rPr lang="ja-JP" altLang="en-US" dirty="0"/>
              <a:t>て</a:t>
            </a:r>
            <a:r>
              <a:rPr lang="ja-JP" altLang="en-US" dirty="0" smtClean="0"/>
              <a:t>本システムの開発</a:t>
            </a:r>
            <a:endParaRPr lang="en-US" altLang="ja-JP" dirty="0"/>
          </a:p>
          <a:p>
            <a:pPr lvl="1"/>
            <a:r>
              <a:rPr lang="ja-JP" altLang="en-US" dirty="0"/>
              <a:t>実用化に向けた評価実験</a:t>
            </a:r>
            <a:endParaRPr lang="en-US" altLang="ja-JP" dirty="0"/>
          </a:p>
        </p:txBody>
      </p:sp>
      <p:sp>
        <p:nvSpPr>
          <p:cNvPr id="4" name="スライド番号プレースホルダー 3"/>
          <p:cNvSpPr>
            <a:spLocks noGrp="1"/>
          </p:cNvSpPr>
          <p:nvPr>
            <p:ph type="sldNum" sz="quarter" idx="11"/>
          </p:nvPr>
        </p:nvSpPr>
        <p:spPr/>
        <p:txBody>
          <a:bodyPr/>
          <a:lstStyle/>
          <a:p>
            <a:fld id="{540B1702-1328-441D-B737-C2B94A2E6AF5}" type="slidenum">
              <a:rPr lang="en-US" altLang="ja-JP" smtClean="0"/>
              <a:pPr/>
              <a:t>18</a:t>
            </a:fld>
            <a:endParaRPr lang="en-US" altLang="ja-JP"/>
          </a:p>
        </p:txBody>
      </p:sp>
      <p:pic>
        <p:nvPicPr>
          <p:cNvPr id="5" name="図 4">
            <a:extLst>
              <a:ext uri="{FF2B5EF4-FFF2-40B4-BE49-F238E27FC236}">
                <a16:creationId xmlns:a16="http://schemas.microsoft.com/office/drawing/2014/main" id="{43B747D9-5BE5-C243-9649-73BF6E4DE8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74648" y="1196752"/>
            <a:ext cx="1488352" cy="1584176"/>
          </a:xfrm>
          <a:prstGeom prst="rect">
            <a:avLst/>
          </a:prstGeom>
        </p:spPr>
      </p:pic>
      <p:pic>
        <p:nvPicPr>
          <p:cNvPr id="14" name="図 13">
            <a:extLst>
              <a:ext uri="{FF2B5EF4-FFF2-40B4-BE49-F238E27FC236}">
                <a16:creationId xmlns:a16="http://schemas.microsoft.com/office/drawing/2014/main" id="{1F659714-15BE-2744-8109-4B5A5F602838}"/>
              </a:ext>
            </a:extLst>
          </p:cNvPr>
          <p:cNvPicPr>
            <a:picLocks noChangeAspect="1"/>
          </p:cNvPicPr>
          <p:nvPr/>
        </p:nvPicPr>
        <p:blipFill>
          <a:blip r:embed="rId4"/>
          <a:stretch>
            <a:fillRect/>
          </a:stretch>
        </p:blipFill>
        <p:spPr>
          <a:xfrm>
            <a:off x="5218179" y="3488428"/>
            <a:ext cx="1017163" cy="1069082"/>
          </a:xfrm>
          <a:prstGeom prst="rect">
            <a:avLst/>
          </a:prstGeom>
        </p:spPr>
      </p:pic>
      <p:pic>
        <p:nvPicPr>
          <p:cNvPr id="50" name="図 49"/>
          <p:cNvPicPr>
            <a:picLocks noChangeAspect="1"/>
          </p:cNvPicPr>
          <p:nvPr/>
        </p:nvPicPr>
        <p:blipFill>
          <a:blip r:embed="rId5"/>
          <a:stretch>
            <a:fillRect/>
          </a:stretch>
        </p:blipFill>
        <p:spPr>
          <a:xfrm>
            <a:off x="796122" y="3083630"/>
            <a:ext cx="4385862" cy="2448272"/>
          </a:xfrm>
          <a:prstGeom prst="rect">
            <a:avLst/>
          </a:prstGeom>
        </p:spPr>
      </p:pic>
      <p:pic>
        <p:nvPicPr>
          <p:cNvPr id="67" name="図 66"/>
          <p:cNvPicPr>
            <a:picLocks noChangeAspect="1"/>
          </p:cNvPicPr>
          <p:nvPr/>
        </p:nvPicPr>
        <p:blipFill>
          <a:blip r:embed="rId6"/>
          <a:stretch>
            <a:fillRect/>
          </a:stretch>
        </p:blipFill>
        <p:spPr>
          <a:xfrm>
            <a:off x="6235342" y="3414138"/>
            <a:ext cx="2657138" cy="2038171"/>
          </a:xfrm>
          <a:prstGeom prst="rect">
            <a:avLst/>
          </a:prstGeom>
        </p:spPr>
      </p:pic>
    </p:spTree>
    <p:extLst>
      <p:ext uri="{BB962C8B-B14F-4D97-AF65-F5344CB8AC3E}">
        <p14:creationId xmlns:p14="http://schemas.microsoft.com/office/powerpoint/2010/main" val="3978767831"/>
      </p:ext>
    </p:extLst>
  </p:cSld>
  <p:clrMapOvr>
    <a:masterClrMapping/>
  </p:clrMapOvr>
  <mc:AlternateContent xmlns:mc="http://schemas.openxmlformats.org/markup-compatibility/2006" xmlns:p14="http://schemas.microsoft.com/office/powerpoint/2010/main">
    <mc:Choice Requires="p14">
      <p:transition spd="slow" p14:dur="2000" advTm="37513"/>
    </mc:Choice>
    <mc:Fallback xmlns="">
      <p:transition spd="slow" advTm="37513"/>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サービスの流れ</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ユーザ</a:t>
            </a:r>
            <a:r>
              <a:rPr kumimoji="1" lang="en-US" altLang="ja-JP" dirty="0" smtClean="0"/>
              <a:t>A</a:t>
            </a:r>
            <a:r>
              <a:rPr kumimoji="1" lang="ja-JP" altLang="en-US" dirty="0" err="1" smtClean="0"/>
              <a:t>が避</a:t>
            </a:r>
            <a:r>
              <a:rPr kumimoji="1" lang="ja-JP" altLang="en-US" dirty="0" smtClean="0"/>
              <a:t>難所</a:t>
            </a:r>
            <a:r>
              <a:rPr kumimoji="1" lang="en-US" altLang="ja-JP" dirty="0" smtClean="0"/>
              <a:t>B</a:t>
            </a:r>
            <a:r>
              <a:rPr kumimoji="1" lang="ja-JP" altLang="en-US" dirty="0" smtClean="0"/>
              <a:t>にチェックインした場合</a:t>
            </a:r>
            <a:endParaRPr kumimoji="1" lang="en-US" altLang="ja-JP" dirty="0" smtClean="0"/>
          </a:p>
          <a:p>
            <a:pPr lvl="1"/>
            <a:r>
              <a:rPr lang="ja-JP" altLang="en-US" dirty="0"/>
              <a:t>さっきのユーザ室谷が検索→チェックインするとどうなる</a:t>
            </a:r>
            <a:r>
              <a:rPr lang="ja-JP" altLang="en-US" dirty="0" smtClean="0"/>
              <a:t>か</a:t>
            </a:r>
            <a:endParaRPr lang="en-US" altLang="ja-JP" dirty="0" smtClean="0"/>
          </a:p>
          <a:p>
            <a:pPr lvl="1"/>
            <a:r>
              <a:rPr lang="ja-JP" altLang="en-US" dirty="0"/>
              <a:t>他のユーザも避難してくると，リアルタイムな混雑状況を可視化</a:t>
            </a:r>
            <a:r>
              <a:rPr lang="ja-JP" altLang="en-US" dirty="0" smtClean="0"/>
              <a:t>した避難所マップができる</a:t>
            </a:r>
            <a:r>
              <a:rPr lang="ja-JP" altLang="en-US" dirty="0"/>
              <a:t/>
            </a:r>
            <a:br>
              <a:rPr lang="ja-JP" altLang="en-US" dirty="0"/>
            </a:br>
            <a:endParaRPr kumimoji="1" lang="ja-JP" altLang="en-US" dirty="0"/>
          </a:p>
        </p:txBody>
      </p:sp>
      <p:sp>
        <p:nvSpPr>
          <p:cNvPr id="4" name="スライド番号プレースホルダー 3"/>
          <p:cNvSpPr>
            <a:spLocks noGrp="1"/>
          </p:cNvSpPr>
          <p:nvPr>
            <p:ph type="sldNum" sz="quarter" idx="11"/>
          </p:nvPr>
        </p:nvSpPr>
        <p:spPr/>
        <p:txBody>
          <a:bodyPr/>
          <a:lstStyle/>
          <a:p>
            <a:fld id="{540B1702-1328-441D-B737-C2B94A2E6AF5}" type="slidenum">
              <a:rPr lang="en-US" altLang="ja-JP" smtClean="0"/>
              <a:pPr/>
              <a:t>19</a:t>
            </a:fld>
            <a:endParaRPr lang="en-US" altLang="ja-JP"/>
          </a:p>
        </p:txBody>
      </p:sp>
      <p:pic>
        <p:nvPicPr>
          <p:cNvPr id="5" name="コンテンツ プレースホルダー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2699792" y="4651860"/>
            <a:ext cx="1069962" cy="1255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725689" y="6011996"/>
            <a:ext cx="1003801" cy="369332"/>
          </a:xfrm>
          <a:prstGeom prst="rect">
            <a:avLst/>
          </a:prstGeom>
          <a:noFill/>
        </p:spPr>
        <p:txBody>
          <a:bodyPr wrap="none" rtlCol="0">
            <a:spAutoFit/>
          </a:bodyPr>
          <a:lstStyle/>
          <a:p>
            <a:r>
              <a:rPr kumimoji="1" lang="ja-JP" altLang="en-US" sz="1800" dirty="0" smtClean="0">
                <a:latin typeface="ＭＳ Ｐゴシック" panose="020B0600070205080204" pitchFamily="50" charset="-128"/>
                <a:ea typeface="ＭＳ Ｐゴシック" panose="020B0600070205080204" pitchFamily="50" charset="-128"/>
              </a:rPr>
              <a:t>ユーザ</a:t>
            </a:r>
            <a:r>
              <a:rPr lang="en-US" altLang="ja-JP" sz="1800" dirty="0">
                <a:latin typeface="+mn-lt"/>
                <a:ea typeface="ＭＳ Ｐゴシック" panose="020B0600070205080204" pitchFamily="50" charset="-128"/>
              </a:rPr>
              <a:t>A</a:t>
            </a:r>
            <a:endParaRPr kumimoji="1" lang="ja-JP" altLang="en-US" sz="1800" dirty="0" smtClean="0">
              <a:latin typeface="+mn-lt"/>
              <a:ea typeface="ＭＳ Ｐゴシック" panose="020B0600070205080204" pitchFamily="50" charset="-128"/>
            </a:endParaRPr>
          </a:p>
        </p:txBody>
      </p:sp>
      <p:pic>
        <p:nvPicPr>
          <p:cNvPr id="7" name="Picture 2" descr="https://1.bp.blogspot.com/-XKTafTy2_Bw/UOKDYzJbICI/AAAAAAAAKNY/tTeng5oVcJk/s1600/schoo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7028" y="5579341"/>
            <a:ext cx="973404" cy="61320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2.bp.blogspot.com/-9dUKu2CVEgg/VfS6KXqDqkI/AAAAAAAAxOA/N7W0ofbVlH8/s800/building_kouminka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36226" y="4365104"/>
            <a:ext cx="780190" cy="70412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体育館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56176" y="5445224"/>
            <a:ext cx="1112258" cy="8258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木造校舎のイラスト"/>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28184" y="4437112"/>
            <a:ext cx="986058" cy="723766"/>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p:cNvSpPr txBox="1"/>
          <p:nvPr/>
        </p:nvSpPr>
        <p:spPr>
          <a:xfrm>
            <a:off x="6372200" y="6300028"/>
            <a:ext cx="2031325" cy="369332"/>
          </a:xfrm>
          <a:prstGeom prst="rect">
            <a:avLst/>
          </a:prstGeom>
          <a:noFill/>
        </p:spPr>
        <p:txBody>
          <a:bodyPr wrap="none" rtlCol="0">
            <a:spAutoFit/>
          </a:bodyPr>
          <a:lstStyle/>
          <a:p>
            <a:r>
              <a:rPr kumimoji="1" lang="ja-JP" altLang="en-US" sz="1800" dirty="0" smtClean="0">
                <a:latin typeface="ＭＳ Ｐゴシック" panose="020B0600070205080204" pitchFamily="50" charset="-128"/>
                <a:ea typeface="ＭＳ Ｐゴシック" panose="020B0600070205080204" pitchFamily="50" charset="-128"/>
              </a:rPr>
              <a:t>登録済みの避難所</a:t>
            </a:r>
          </a:p>
        </p:txBody>
      </p:sp>
      <p:sp>
        <p:nvSpPr>
          <p:cNvPr id="12" name="テキスト ボックス 11"/>
          <p:cNvSpPr txBox="1"/>
          <p:nvPr/>
        </p:nvSpPr>
        <p:spPr>
          <a:xfrm>
            <a:off x="7429381" y="5075892"/>
            <a:ext cx="1031051" cy="369332"/>
          </a:xfrm>
          <a:prstGeom prst="rect">
            <a:avLst/>
          </a:prstGeom>
          <a:noFill/>
        </p:spPr>
        <p:txBody>
          <a:bodyPr wrap="none" rtlCol="0">
            <a:spAutoFit/>
          </a:bodyPr>
          <a:lstStyle/>
          <a:p>
            <a:r>
              <a:rPr kumimoji="1" lang="ja-JP" altLang="en-US" sz="1800" dirty="0" smtClean="0">
                <a:latin typeface="+mj-lt"/>
              </a:rPr>
              <a:t>避難所</a:t>
            </a:r>
            <a:r>
              <a:rPr kumimoji="1" lang="en-US" altLang="ja-JP" sz="1800" dirty="0" smtClean="0">
                <a:latin typeface="+mj-lt"/>
              </a:rPr>
              <a:t>B</a:t>
            </a:r>
            <a:endParaRPr kumimoji="1" lang="ja-JP" altLang="en-US" sz="1800" dirty="0" smtClean="0">
              <a:latin typeface="+mj-lt"/>
            </a:endParaRPr>
          </a:p>
        </p:txBody>
      </p:sp>
      <p:sp>
        <p:nvSpPr>
          <p:cNvPr id="13" name="角丸四角形 12"/>
          <p:cNvSpPr/>
          <p:nvPr/>
        </p:nvSpPr>
        <p:spPr>
          <a:xfrm>
            <a:off x="3995936" y="2754894"/>
            <a:ext cx="1603572" cy="914400"/>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smtClean="0">
                <a:solidFill>
                  <a:schemeClr val="tx1"/>
                </a:solidFill>
              </a:rPr>
              <a:t>・ユーザ</a:t>
            </a:r>
            <a:r>
              <a:rPr kumimoji="1" lang="en-US" altLang="ja-JP" sz="1800" dirty="0" smtClean="0">
                <a:solidFill>
                  <a:schemeClr val="tx1"/>
                </a:solidFill>
              </a:rPr>
              <a:t>A</a:t>
            </a:r>
          </a:p>
          <a:p>
            <a:r>
              <a:rPr lang="ja-JP" altLang="en-US" sz="1800" dirty="0" smtClean="0">
                <a:solidFill>
                  <a:schemeClr val="tx1"/>
                </a:solidFill>
              </a:rPr>
              <a:t>・避難所</a:t>
            </a:r>
            <a:r>
              <a:rPr lang="en-US" altLang="ja-JP" sz="1800" dirty="0" smtClean="0">
                <a:solidFill>
                  <a:schemeClr val="tx1"/>
                </a:solidFill>
              </a:rPr>
              <a:t>B</a:t>
            </a:r>
          </a:p>
          <a:p>
            <a:r>
              <a:rPr kumimoji="1" lang="ja-JP" altLang="en-US" sz="1800" dirty="0" smtClean="0">
                <a:solidFill>
                  <a:schemeClr val="tx1"/>
                </a:solidFill>
              </a:rPr>
              <a:t>・</a:t>
            </a:r>
            <a:r>
              <a:rPr kumimoji="1" lang="en-US" altLang="ja-JP" sz="1800" dirty="0" smtClean="0">
                <a:solidFill>
                  <a:schemeClr val="tx1"/>
                </a:solidFill>
              </a:rPr>
              <a:t>etc.</a:t>
            </a:r>
            <a:endParaRPr kumimoji="1" lang="ja-JP" altLang="en-US" sz="1800" dirty="0">
              <a:solidFill>
                <a:schemeClr val="tx1"/>
              </a:solidFill>
            </a:endParaRPr>
          </a:p>
        </p:txBody>
      </p:sp>
      <p:sp>
        <p:nvSpPr>
          <p:cNvPr id="14" name="テキスト ボックス 13"/>
          <p:cNvSpPr txBox="1"/>
          <p:nvPr/>
        </p:nvSpPr>
        <p:spPr>
          <a:xfrm>
            <a:off x="3583287" y="2315386"/>
            <a:ext cx="2428870" cy="369332"/>
          </a:xfrm>
          <a:prstGeom prst="rect">
            <a:avLst/>
          </a:prstGeom>
          <a:noFill/>
        </p:spPr>
        <p:txBody>
          <a:bodyPr wrap="none" rtlCol="0">
            <a:spAutoFit/>
          </a:bodyPr>
          <a:lstStyle/>
          <a:p>
            <a:r>
              <a:rPr lang="ja-JP" altLang="en-US" sz="1800" b="1" dirty="0" smtClean="0">
                <a:latin typeface="ＭＳ Ｐゴシック" panose="020B0600070205080204" pitchFamily="50" charset="-128"/>
                <a:ea typeface="ＭＳ Ｐゴシック" panose="020B0600070205080204" pitchFamily="50" charset="-128"/>
              </a:rPr>
              <a:t>チェックイン</a:t>
            </a:r>
            <a:r>
              <a:rPr lang="ja-JP" altLang="en-US" sz="1800" b="1" dirty="0">
                <a:latin typeface="ＭＳ Ｐゴシック" panose="020B0600070205080204" pitchFamily="50" charset="-128"/>
                <a:ea typeface="ＭＳ Ｐゴシック" panose="020B0600070205080204" pitchFamily="50" charset="-128"/>
              </a:rPr>
              <a:t>エンティティ</a:t>
            </a:r>
            <a:endParaRPr kumimoji="1" lang="ja-JP" altLang="en-US" sz="1800" b="1" dirty="0" smtClean="0">
              <a:latin typeface="+mn-lt"/>
              <a:ea typeface="ＭＳ Ｐゴシック" panose="020B0600070205080204" pitchFamily="50" charset="-128"/>
            </a:endParaRPr>
          </a:p>
        </p:txBody>
      </p:sp>
      <p:sp>
        <p:nvSpPr>
          <p:cNvPr id="15" name="右矢印 14"/>
          <p:cNvSpPr/>
          <p:nvPr/>
        </p:nvSpPr>
        <p:spPr>
          <a:xfrm rot="21107121">
            <a:off x="3964909" y="4883710"/>
            <a:ext cx="3506755" cy="410003"/>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4421594" y="4592199"/>
            <a:ext cx="1314784" cy="369332"/>
          </a:xfrm>
          <a:prstGeom prst="rect">
            <a:avLst/>
          </a:prstGeom>
          <a:noFill/>
        </p:spPr>
        <p:txBody>
          <a:bodyPr wrap="none" rtlCol="0">
            <a:spAutoFit/>
          </a:bodyPr>
          <a:lstStyle/>
          <a:p>
            <a:r>
              <a:rPr lang="ja-JP" altLang="en-US" sz="1800" b="1" dirty="0">
                <a:latin typeface="ＭＳ Ｐゴシック" panose="020B0600070205080204" pitchFamily="50" charset="-128"/>
                <a:ea typeface="ＭＳ Ｐゴシック" panose="020B0600070205080204" pitchFamily="50" charset="-128"/>
              </a:rPr>
              <a:t>チェックイン</a:t>
            </a:r>
            <a:endParaRPr kumimoji="1" lang="ja-JP" altLang="en-US" sz="1800" b="1" dirty="0" smtClean="0">
              <a:latin typeface="+mn-lt"/>
              <a:ea typeface="ＭＳ Ｐゴシック" panose="020B0600070205080204" pitchFamily="50" charset="-128"/>
            </a:endParaRPr>
          </a:p>
        </p:txBody>
      </p:sp>
      <p:sp>
        <p:nvSpPr>
          <p:cNvPr id="20" name="右矢印 19"/>
          <p:cNvSpPr/>
          <p:nvPr/>
        </p:nvSpPr>
        <p:spPr>
          <a:xfrm rot="18058868">
            <a:off x="3394854" y="4100532"/>
            <a:ext cx="960773" cy="353073"/>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右矢印 20"/>
          <p:cNvSpPr/>
          <p:nvPr/>
        </p:nvSpPr>
        <p:spPr>
          <a:xfrm rot="7299458">
            <a:off x="2965434" y="3921240"/>
            <a:ext cx="960773" cy="353073"/>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右矢印 21"/>
          <p:cNvSpPr/>
          <p:nvPr/>
        </p:nvSpPr>
        <p:spPr>
          <a:xfrm rot="1596610">
            <a:off x="5801297" y="3787035"/>
            <a:ext cx="1692114" cy="353518"/>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右矢印 23"/>
          <p:cNvSpPr/>
          <p:nvPr/>
        </p:nvSpPr>
        <p:spPr>
          <a:xfrm rot="12417001">
            <a:off x="5962633" y="3405549"/>
            <a:ext cx="1692114" cy="353518"/>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43918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81000" y="457200"/>
            <a:ext cx="7848600" cy="739552"/>
          </a:xfrm>
        </p:spPr>
        <p:txBody>
          <a:bodyPr/>
          <a:lstStyle/>
          <a:p>
            <a:r>
              <a:rPr kumimoji="1" lang="ja-JP" altLang="en-US" dirty="0"/>
              <a:t>日本での災害避難の現状</a:t>
            </a:r>
          </a:p>
        </p:txBody>
      </p:sp>
      <p:sp>
        <p:nvSpPr>
          <p:cNvPr id="3" name="コンテンツ プレースホルダー 2"/>
          <p:cNvSpPr>
            <a:spLocks noGrp="1"/>
          </p:cNvSpPr>
          <p:nvPr>
            <p:ph idx="1"/>
          </p:nvPr>
        </p:nvSpPr>
        <p:spPr/>
        <p:txBody>
          <a:bodyPr/>
          <a:lstStyle/>
          <a:p>
            <a:r>
              <a:rPr lang="ja-JP" altLang="en-US" dirty="0"/>
              <a:t>「逃げ遅れ」による被害が多い</a:t>
            </a:r>
            <a:endParaRPr kumimoji="1" lang="en-US" altLang="ja-JP" dirty="0"/>
          </a:p>
          <a:p>
            <a:pPr lvl="1"/>
            <a:r>
              <a:rPr lang="ja-JP" altLang="en-US" dirty="0"/>
              <a:t>意識不足・準備不足</a:t>
            </a:r>
            <a:endParaRPr lang="en-US" altLang="ja-JP" dirty="0"/>
          </a:p>
          <a:p>
            <a:pPr lvl="1"/>
            <a:r>
              <a:rPr lang="ja-JP" altLang="en-US" dirty="0"/>
              <a:t>正常性バイアスによる思い込み</a:t>
            </a:r>
            <a:endParaRPr lang="en-US" altLang="ja-JP" dirty="0"/>
          </a:p>
          <a:p>
            <a:pPr marL="457200" lvl="1" indent="0">
              <a:buNone/>
            </a:pPr>
            <a:r>
              <a:rPr lang="ja-JP" altLang="en-US" dirty="0"/>
              <a:t>　　「自分は大丈夫だ」</a:t>
            </a:r>
            <a:endParaRPr lang="en-US" altLang="ja-JP" dirty="0"/>
          </a:p>
          <a:p>
            <a:pPr lvl="1"/>
            <a:r>
              <a:rPr kumimoji="1" lang="ja-JP" altLang="en-US" dirty="0"/>
              <a:t>いつ・どこに逃げれば良いかわからない</a:t>
            </a:r>
            <a:endParaRPr kumimoji="1" lang="en-US" altLang="ja-JP" dirty="0"/>
          </a:p>
          <a:p>
            <a:r>
              <a:rPr lang="ja-JP" altLang="en-US" dirty="0"/>
              <a:t>コロナ渦で事態が深刻化</a:t>
            </a:r>
            <a:endParaRPr lang="en-US" altLang="ja-JP" dirty="0"/>
          </a:p>
          <a:p>
            <a:pPr lvl="1"/>
            <a:r>
              <a:rPr lang="ja-JP" altLang="en-US" dirty="0"/>
              <a:t>住民が避難に対して抵抗感を抱く</a:t>
            </a:r>
            <a:endParaRPr lang="en-US" altLang="ja-JP" dirty="0"/>
          </a:p>
          <a:p>
            <a:pPr lvl="2"/>
            <a:r>
              <a:rPr lang="ja-JP" altLang="en-US" dirty="0"/>
              <a:t>コロナ感染のリスクを避けたい</a:t>
            </a:r>
            <a:endParaRPr lang="en-US" altLang="ja-JP" dirty="0"/>
          </a:p>
          <a:p>
            <a:pPr lvl="1"/>
            <a:r>
              <a:rPr lang="ja-JP" altLang="en-US" dirty="0"/>
              <a:t>避難所の受け入れ人数の制限</a:t>
            </a:r>
            <a:endParaRPr lang="en-US" altLang="ja-JP" dirty="0"/>
          </a:p>
          <a:p>
            <a:pPr lvl="2"/>
            <a:r>
              <a:rPr lang="ja-JP" altLang="en-US" dirty="0"/>
              <a:t>自治体としては</a:t>
            </a:r>
            <a:r>
              <a:rPr lang="ja-JP" altLang="en-US" dirty="0">
                <a:solidFill>
                  <a:srgbClr val="FF0000"/>
                </a:solidFill>
              </a:rPr>
              <a:t>三密</a:t>
            </a:r>
            <a:r>
              <a:rPr lang="ja-JP" altLang="en-US" dirty="0"/>
              <a:t>を避けたい</a:t>
            </a:r>
            <a:endParaRPr lang="en-US" altLang="ja-JP" dirty="0"/>
          </a:p>
          <a:p>
            <a:pPr lvl="2"/>
            <a:r>
              <a:rPr lang="ja-JP" altLang="en-US" dirty="0"/>
              <a:t>避難所での受け入れを断られるケースも</a:t>
            </a:r>
            <a:r>
              <a:rPr lang="en-US" altLang="ja-JP" dirty="0"/>
              <a:t>*</a:t>
            </a:r>
          </a:p>
          <a:p>
            <a:pPr lvl="2"/>
            <a:endParaRPr lang="en-US" altLang="ja-JP" dirty="0"/>
          </a:p>
          <a:p>
            <a:pPr marL="0" indent="0">
              <a:buNone/>
            </a:pPr>
            <a:r>
              <a:rPr lang="ja-JP" altLang="en-US" dirty="0"/>
              <a:t>　コロナ時代の災害避難は</a:t>
            </a:r>
            <a:endParaRPr lang="en-US" altLang="ja-JP" dirty="0"/>
          </a:p>
          <a:p>
            <a:pPr marL="0" indent="0">
              <a:buNone/>
            </a:pPr>
            <a:r>
              <a:rPr lang="ja-JP" altLang="en-US" dirty="0"/>
              <a:t>　　　　　　どうしていくべきなのか？</a:t>
            </a:r>
            <a:endParaRPr lang="en-US" altLang="ja-JP" dirty="0"/>
          </a:p>
        </p:txBody>
      </p:sp>
      <p:sp>
        <p:nvSpPr>
          <p:cNvPr id="4" name="スライド番号プレースホルダー 3"/>
          <p:cNvSpPr>
            <a:spLocks noGrp="1"/>
          </p:cNvSpPr>
          <p:nvPr>
            <p:ph type="sldNum" sz="quarter" idx="11"/>
          </p:nvPr>
        </p:nvSpPr>
        <p:spPr/>
        <p:txBody>
          <a:bodyPr/>
          <a:lstStyle/>
          <a:p>
            <a:fld id="{540B1702-1328-441D-B737-C2B94A2E6AF5}" type="slidenum">
              <a:rPr lang="en-US" altLang="ja-JP" smtClean="0"/>
              <a:pPr/>
              <a:t>2</a:t>
            </a:fld>
            <a:endParaRPr lang="en-US" altLang="ja-JP"/>
          </a:p>
        </p:txBody>
      </p:sp>
      <p:pic>
        <p:nvPicPr>
          <p:cNvPr id="7" name="図 6"/>
          <p:cNvPicPr>
            <a:picLocks noChangeAspect="1"/>
          </p:cNvPicPr>
          <p:nvPr/>
        </p:nvPicPr>
        <p:blipFill rotWithShape="1">
          <a:blip r:embed="rId3"/>
          <a:srcRect t="22089" r="12600" b="-118"/>
          <a:stretch/>
        </p:blipFill>
        <p:spPr>
          <a:xfrm>
            <a:off x="5868144" y="3289124"/>
            <a:ext cx="3161563" cy="3355128"/>
          </a:xfrm>
          <a:prstGeom prst="rect">
            <a:avLst/>
          </a:prstGeom>
        </p:spPr>
      </p:pic>
      <p:sp>
        <p:nvSpPr>
          <p:cNvPr id="8" name="テキスト ボックス 7"/>
          <p:cNvSpPr txBox="1"/>
          <p:nvPr/>
        </p:nvSpPr>
        <p:spPr>
          <a:xfrm>
            <a:off x="5933363" y="6613587"/>
            <a:ext cx="3096344" cy="276999"/>
          </a:xfrm>
          <a:prstGeom prst="rect">
            <a:avLst/>
          </a:prstGeom>
          <a:noFill/>
        </p:spPr>
        <p:txBody>
          <a:bodyPr wrap="square" rtlCol="0">
            <a:spAutoFit/>
          </a:bodyPr>
          <a:lstStyle/>
          <a:p>
            <a:r>
              <a:rPr lang="en-US" altLang="ja-JP" sz="1200" dirty="0">
                <a:latin typeface="+mj-lt"/>
              </a:rPr>
              <a:t>*</a:t>
            </a:r>
            <a:r>
              <a:rPr lang="ja-JP" altLang="en-US" sz="1200">
                <a:latin typeface="+mj-lt"/>
              </a:rPr>
              <a:t>出典</a:t>
            </a:r>
            <a:r>
              <a:rPr lang="en-US" altLang="ja-JP" sz="1200" dirty="0">
                <a:latin typeface="+mj-lt"/>
              </a:rPr>
              <a:t>: </a:t>
            </a:r>
            <a:r>
              <a:rPr lang="ja-JP" altLang="en-US" sz="1200">
                <a:latin typeface="+mj-lt"/>
              </a:rPr>
              <a:t>毎日新聞</a:t>
            </a:r>
            <a:r>
              <a:rPr lang="en-US" altLang="ja-JP" sz="1200" dirty="0">
                <a:latin typeface="+mj-lt"/>
              </a:rPr>
              <a:t> </a:t>
            </a:r>
            <a:r>
              <a:rPr kumimoji="1" lang="en-US" altLang="ja-JP" sz="1200" dirty="0">
                <a:latin typeface="+mj-lt"/>
              </a:rPr>
              <a:t>2020-09-07</a:t>
            </a:r>
            <a:endParaRPr kumimoji="1" lang="ja-JP" altLang="en-US" sz="1200">
              <a:latin typeface="+mj-lt"/>
            </a:endParaRPr>
          </a:p>
        </p:txBody>
      </p:sp>
      <p:pic>
        <p:nvPicPr>
          <p:cNvPr id="10" name="図 9"/>
          <p:cNvPicPr>
            <a:picLocks noChangeAspect="1"/>
          </p:cNvPicPr>
          <p:nvPr/>
        </p:nvPicPr>
        <p:blipFill>
          <a:blip r:embed="rId4"/>
          <a:stretch>
            <a:fillRect/>
          </a:stretch>
        </p:blipFill>
        <p:spPr>
          <a:xfrm>
            <a:off x="5933363" y="996601"/>
            <a:ext cx="3101311" cy="2066120"/>
          </a:xfrm>
          <a:prstGeom prst="rect">
            <a:avLst/>
          </a:prstGeom>
        </p:spPr>
      </p:pic>
      <p:sp>
        <p:nvSpPr>
          <p:cNvPr id="11" name="テキスト ボックス 10"/>
          <p:cNvSpPr txBox="1"/>
          <p:nvPr/>
        </p:nvSpPr>
        <p:spPr>
          <a:xfrm>
            <a:off x="5933363" y="3020503"/>
            <a:ext cx="3096344" cy="276999"/>
          </a:xfrm>
          <a:prstGeom prst="rect">
            <a:avLst/>
          </a:prstGeom>
          <a:noFill/>
        </p:spPr>
        <p:txBody>
          <a:bodyPr wrap="square" rtlCol="0">
            <a:spAutoFit/>
          </a:bodyPr>
          <a:lstStyle/>
          <a:p>
            <a:r>
              <a:rPr lang="en-US" altLang="ja-JP" sz="1200" dirty="0">
                <a:latin typeface="+mj-lt"/>
              </a:rPr>
              <a:t>*</a:t>
            </a:r>
            <a:r>
              <a:rPr lang="ja-JP" altLang="en-US" sz="1200">
                <a:latin typeface="+mj-lt"/>
              </a:rPr>
              <a:t>出典</a:t>
            </a:r>
            <a:r>
              <a:rPr lang="en-US" altLang="ja-JP" sz="1200" dirty="0">
                <a:latin typeface="+mj-lt"/>
              </a:rPr>
              <a:t>: CWMD, </a:t>
            </a:r>
            <a:r>
              <a:rPr lang="ja-JP" altLang="en-US" sz="1200">
                <a:latin typeface="+mj-lt"/>
              </a:rPr>
              <a:t>熊本大学</a:t>
            </a:r>
            <a:r>
              <a:rPr lang="en-US" altLang="ja-JP" sz="1200" dirty="0">
                <a:latin typeface="+mj-lt"/>
              </a:rPr>
              <a:t> 2020-07</a:t>
            </a:r>
            <a:endParaRPr kumimoji="1" lang="ja-JP" altLang="en-US" sz="1200">
              <a:latin typeface="+mj-lt"/>
            </a:endParaRPr>
          </a:p>
        </p:txBody>
      </p:sp>
    </p:spTree>
    <p:extLst>
      <p:ext uri="{BB962C8B-B14F-4D97-AF65-F5344CB8AC3E}">
        <p14:creationId xmlns:p14="http://schemas.microsoft.com/office/powerpoint/2010/main" val="14381838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チェックインサービス</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ユーザ</a:t>
            </a:r>
            <a:r>
              <a:rPr kumimoji="1" lang="en-US" altLang="ja-JP" dirty="0" smtClean="0"/>
              <a:t>A</a:t>
            </a:r>
            <a:r>
              <a:rPr kumimoji="1" lang="ja-JP" altLang="en-US" dirty="0" err="1" smtClean="0"/>
              <a:t>が避</a:t>
            </a:r>
            <a:r>
              <a:rPr kumimoji="1" lang="ja-JP" altLang="en-US" dirty="0" smtClean="0"/>
              <a:t>難所</a:t>
            </a:r>
            <a:r>
              <a:rPr kumimoji="1" lang="en-US" altLang="ja-JP" dirty="0" smtClean="0"/>
              <a:t>B</a:t>
            </a:r>
            <a:r>
              <a:rPr kumimoji="1" lang="ja-JP" altLang="en-US" dirty="0" smtClean="0"/>
              <a:t>にチェックインする</a:t>
            </a:r>
            <a:endParaRPr kumimoji="1" lang="en-US" altLang="ja-JP" dirty="0" smtClean="0"/>
          </a:p>
          <a:p>
            <a:pPr lvl="1"/>
            <a:r>
              <a:rPr kumimoji="1" lang="ja-JP" altLang="en-US" dirty="0" smtClean="0"/>
              <a:t>チェックインエンティティの作成</a:t>
            </a:r>
            <a:endParaRPr kumimoji="1" lang="en-US" altLang="ja-JP" dirty="0" smtClean="0"/>
          </a:p>
          <a:p>
            <a:pPr lvl="2"/>
            <a:r>
              <a:rPr lang="ja-JP" altLang="en-US" dirty="0">
                <a:latin typeface="ＭＳ Ｐゴシック" panose="020B0600070205080204" pitchFamily="50" charset="-128"/>
                <a:ea typeface="ＭＳ Ｐゴシック" panose="020B0600070205080204" pitchFamily="50" charset="-128"/>
              </a:rPr>
              <a:t>避難</a:t>
            </a:r>
            <a:r>
              <a:rPr lang="ja-JP" altLang="en-US" dirty="0" smtClean="0">
                <a:latin typeface="ＭＳ Ｐゴシック" panose="020B0600070205080204" pitchFamily="50" charset="-128"/>
                <a:ea typeface="ＭＳ Ｐゴシック" panose="020B0600070205080204" pitchFamily="50" charset="-128"/>
              </a:rPr>
              <a:t>したユーザ</a:t>
            </a:r>
            <a:r>
              <a:rPr lang="en-US" altLang="ja-JP" dirty="0" smtClean="0">
                <a:ea typeface="ＭＳ Ｐゴシック" panose="020B0600070205080204" pitchFamily="50" charset="-128"/>
              </a:rPr>
              <a:t>A</a:t>
            </a:r>
            <a:r>
              <a:rPr lang="ja-JP" altLang="en-US" dirty="0" err="1" smtClean="0">
                <a:latin typeface="ＭＳ Ｐゴシック" panose="020B0600070205080204" pitchFamily="50" charset="-128"/>
                <a:ea typeface="ＭＳ Ｐゴシック" panose="020B0600070205080204" pitchFamily="50" charset="-128"/>
              </a:rPr>
              <a:t>と避</a:t>
            </a:r>
            <a:r>
              <a:rPr lang="ja-JP" altLang="en-US" dirty="0" smtClean="0">
                <a:latin typeface="ＭＳ Ｐゴシック" panose="020B0600070205080204" pitchFamily="50" charset="-128"/>
                <a:ea typeface="ＭＳ Ｐゴシック" panose="020B0600070205080204" pitchFamily="50" charset="-128"/>
              </a:rPr>
              <a:t>難所</a:t>
            </a:r>
            <a:r>
              <a:rPr lang="en-US" altLang="ja-JP" dirty="0" smtClean="0">
                <a:ea typeface="ＭＳ Ｐゴシック" panose="020B0600070205080204" pitchFamily="50" charset="-128"/>
              </a:rPr>
              <a:t>B</a:t>
            </a:r>
            <a:r>
              <a:rPr lang="ja-JP" altLang="en-US" dirty="0">
                <a:latin typeface="ＭＳ Ｐゴシック" panose="020B0600070205080204" pitchFamily="50" charset="-128"/>
                <a:ea typeface="ＭＳ Ｐゴシック" panose="020B0600070205080204" pitchFamily="50" charset="-128"/>
              </a:rPr>
              <a:t>を</a:t>
            </a:r>
            <a:r>
              <a:rPr lang="ja-JP" altLang="en-US" dirty="0" smtClean="0">
                <a:latin typeface="ＭＳ Ｐゴシック" panose="020B0600070205080204" pitchFamily="50" charset="-128"/>
                <a:ea typeface="ＭＳ Ｐゴシック" panose="020B0600070205080204" pitchFamily="50" charset="-128"/>
              </a:rPr>
              <a:t>関連づける</a:t>
            </a:r>
            <a:endParaRPr lang="en-US" altLang="ja-JP" dirty="0" smtClean="0">
              <a:latin typeface="ＭＳ Ｐゴシック" panose="020B0600070205080204" pitchFamily="50" charset="-128"/>
              <a:ea typeface="ＭＳ Ｐゴシック" panose="020B0600070205080204" pitchFamily="50" charset="-128"/>
            </a:endParaRPr>
          </a:p>
          <a:p>
            <a:pPr lvl="2"/>
            <a:r>
              <a:rPr kumimoji="1" lang="ja-JP" altLang="en-US" dirty="0" smtClean="0"/>
              <a:t>チェックインした時刻</a:t>
            </a:r>
            <a:endParaRPr kumimoji="1" lang="en-US" altLang="ja-JP" dirty="0" smtClean="0"/>
          </a:p>
          <a:p>
            <a:pPr lvl="1"/>
            <a:r>
              <a:rPr lang="ja-JP" altLang="en-US" dirty="0"/>
              <a:t>避難所</a:t>
            </a:r>
            <a:r>
              <a:rPr lang="ja-JP" altLang="en-US" dirty="0" smtClean="0"/>
              <a:t>の</a:t>
            </a:r>
            <a:r>
              <a:rPr lang="ja-JP" altLang="en-US" dirty="0"/>
              <a:t>状態</a:t>
            </a:r>
            <a:r>
              <a:rPr lang="ja-JP" altLang="en-US" dirty="0" smtClean="0"/>
              <a:t>の更新</a:t>
            </a:r>
            <a:endParaRPr lang="en-US" altLang="ja-JP" dirty="0" smtClean="0"/>
          </a:p>
          <a:p>
            <a:pPr lvl="2"/>
            <a:r>
              <a:rPr lang="ja-JP" altLang="en-US" dirty="0" smtClean="0"/>
              <a:t>収容人数の更新</a:t>
            </a:r>
            <a:endParaRPr lang="en-US" altLang="ja-JP" dirty="0" smtClean="0"/>
          </a:p>
          <a:p>
            <a:pPr lvl="2"/>
            <a:r>
              <a:rPr lang="ja-JP" altLang="en-US" dirty="0" smtClean="0"/>
              <a:t>混雑度の更新</a:t>
            </a:r>
            <a:endParaRPr lang="en-US" altLang="ja-JP" dirty="0" smtClean="0"/>
          </a:p>
          <a:p>
            <a:pPr lvl="1"/>
            <a:r>
              <a:rPr kumimoji="1" lang="ja-JP" altLang="en-US" dirty="0"/>
              <a:t>ユーザ</a:t>
            </a:r>
            <a:r>
              <a:rPr kumimoji="1" lang="ja-JP" altLang="en-US" dirty="0" smtClean="0"/>
              <a:t>の</a:t>
            </a:r>
            <a:r>
              <a:rPr kumimoji="1" lang="ja-JP" altLang="en-US" dirty="0"/>
              <a:t>状態</a:t>
            </a:r>
            <a:r>
              <a:rPr kumimoji="1" lang="ja-JP" altLang="en-US" dirty="0" smtClean="0"/>
              <a:t>の更新</a:t>
            </a:r>
            <a:endParaRPr kumimoji="1" lang="en-US" altLang="ja-JP" dirty="0" smtClean="0"/>
          </a:p>
          <a:p>
            <a:pPr lvl="2"/>
            <a:r>
              <a:rPr lang="ja-JP" altLang="en-US" dirty="0" smtClean="0"/>
              <a:t>ユーザの避難状態の更新</a:t>
            </a:r>
            <a:endParaRPr kumimoji="1" lang="en-US" altLang="ja-JP" dirty="0" smtClean="0"/>
          </a:p>
        </p:txBody>
      </p:sp>
      <p:sp>
        <p:nvSpPr>
          <p:cNvPr id="4" name="スライド番号プレースホルダー 3"/>
          <p:cNvSpPr>
            <a:spLocks noGrp="1"/>
          </p:cNvSpPr>
          <p:nvPr>
            <p:ph type="sldNum" sz="quarter" idx="11"/>
          </p:nvPr>
        </p:nvSpPr>
        <p:spPr/>
        <p:txBody>
          <a:bodyPr/>
          <a:lstStyle/>
          <a:p>
            <a:fld id="{540B1702-1328-441D-B737-C2B94A2E6AF5}" type="slidenum">
              <a:rPr lang="en-US" altLang="ja-JP" smtClean="0"/>
              <a:pPr/>
              <a:t>20</a:t>
            </a:fld>
            <a:endParaRPr lang="en-US" altLang="ja-JP"/>
          </a:p>
        </p:txBody>
      </p:sp>
      <p:pic>
        <p:nvPicPr>
          <p:cNvPr id="5" name="コンテンツ プレースホルダー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4067944" y="4507844"/>
            <a:ext cx="1069962" cy="1255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4093841" y="5867980"/>
            <a:ext cx="1003801" cy="369332"/>
          </a:xfrm>
          <a:prstGeom prst="rect">
            <a:avLst/>
          </a:prstGeom>
          <a:noFill/>
        </p:spPr>
        <p:txBody>
          <a:bodyPr wrap="none" rtlCol="0">
            <a:spAutoFit/>
          </a:bodyPr>
          <a:lstStyle/>
          <a:p>
            <a:r>
              <a:rPr kumimoji="1" lang="ja-JP" altLang="en-US" sz="1800" dirty="0" smtClean="0">
                <a:latin typeface="ＭＳ Ｐゴシック" panose="020B0600070205080204" pitchFamily="50" charset="-128"/>
                <a:ea typeface="ＭＳ Ｐゴシック" panose="020B0600070205080204" pitchFamily="50" charset="-128"/>
              </a:rPr>
              <a:t>ユーザ</a:t>
            </a:r>
            <a:r>
              <a:rPr lang="en-US" altLang="ja-JP" sz="1800" dirty="0">
                <a:latin typeface="+mn-lt"/>
                <a:ea typeface="ＭＳ Ｐゴシック" panose="020B0600070205080204" pitchFamily="50" charset="-128"/>
              </a:rPr>
              <a:t>A</a:t>
            </a:r>
            <a:endParaRPr kumimoji="1" lang="ja-JP" altLang="en-US" sz="1800" dirty="0" smtClean="0">
              <a:latin typeface="+mn-lt"/>
              <a:ea typeface="ＭＳ Ｐゴシック" panose="020B0600070205080204" pitchFamily="50" charset="-128"/>
            </a:endParaRPr>
          </a:p>
        </p:txBody>
      </p:sp>
      <p:pic>
        <p:nvPicPr>
          <p:cNvPr id="7" name="Picture 2" descr="https://1.bp.blogspot.com/-XKTafTy2_Bw/UOKDYzJbICI/AAAAAAAAKNY/tTeng5oVcJk/s1600/schoo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52885" y="5363317"/>
            <a:ext cx="973404" cy="61320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2.bp.blogspot.com/-9dUKu2CVEgg/VfS6KXqDqkI/AAAAAAAAxOA/N7W0ofbVlH8/s800/building_kouminka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02083" y="4149080"/>
            <a:ext cx="780190" cy="70412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体育館のイラスト"/>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22033" y="5229200"/>
            <a:ext cx="1112258" cy="8258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木造校舎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94041" y="4221088"/>
            <a:ext cx="986058" cy="723766"/>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p:cNvSpPr txBox="1"/>
          <p:nvPr/>
        </p:nvSpPr>
        <p:spPr>
          <a:xfrm>
            <a:off x="6038057" y="6084004"/>
            <a:ext cx="2031325" cy="369332"/>
          </a:xfrm>
          <a:prstGeom prst="rect">
            <a:avLst/>
          </a:prstGeom>
          <a:noFill/>
        </p:spPr>
        <p:txBody>
          <a:bodyPr wrap="none" rtlCol="0">
            <a:spAutoFit/>
          </a:bodyPr>
          <a:lstStyle/>
          <a:p>
            <a:r>
              <a:rPr kumimoji="1" lang="ja-JP" altLang="en-US" sz="1800" dirty="0" smtClean="0">
                <a:latin typeface="ＭＳ Ｐゴシック" panose="020B0600070205080204" pitchFamily="50" charset="-128"/>
                <a:ea typeface="ＭＳ Ｐゴシック" panose="020B0600070205080204" pitchFamily="50" charset="-128"/>
              </a:rPr>
              <a:t>登録済みの避難所</a:t>
            </a:r>
          </a:p>
        </p:txBody>
      </p:sp>
      <p:sp>
        <p:nvSpPr>
          <p:cNvPr id="12" name="テキスト ボックス 11"/>
          <p:cNvSpPr txBox="1"/>
          <p:nvPr/>
        </p:nvSpPr>
        <p:spPr>
          <a:xfrm>
            <a:off x="7095238" y="4859868"/>
            <a:ext cx="1031051" cy="369332"/>
          </a:xfrm>
          <a:prstGeom prst="rect">
            <a:avLst/>
          </a:prstGeom>
          <a:noFill/>
        </p:spPr>
        <p:txBody>
          <a:bodyPr wrap="none" rtlCol="0">
            <a:spAutoFit/>
          </a:bodyPr>
          <a:lstStyle/>
          <a:p>
            <a:r>
              <a:rPr kumimoji="1" lang="ja-JP" altLang="en-US" sz="1800" dirty="0" smtClean="0">
                <a:latin typeface="+mj-lt"/>
              </a:rPr>
              <a:t>避難所</a:t>
            </a:r>
            <a:r>
              <a:rPr kumimoji="1" lang="en-US" altLang="ja-JP" sz="1800" dirty="0" smtClean="0">
                <a:latin typeface="+mj-lt"/>
              </a:rPr>
              <a:t>B</a:t>
            </a:r>
            <a:endParaRPr kumimoji="1" lang="ja-JP" altLang="en-US" sz="1800" dirty="0" smtClean="0">
              <a:latin typeface="+mj-lt"/>
            </a:endParaRPr>
          </a:p>
        </p:txBody>
      </p:sp>
      <p:sp>
        <p:nvSpPr>
          <p:cNvPr id="14" name="角丸四角形 13"/>
          <p:cNvSpPr/>
          <p:nvPr/>
        </p:nvSpPr>
        <p:spPr>
          <a:xfrm>
            <a:off x="6804580" y="1650504"/>
            <a:ext cx="1603572" cy="914400"/>
          </a:xfrm>
          <a:prstGeom prst="roundRect">
            <a:avLst/>
          </a:prstGeom>
          <a:solidFill>
            <a:srgbClr val="FF99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smtClean="0">
                <a:solidFill>
                  <a:schemeClr val="tx1"/>
                </a:solidFill>
              </a:rPr>
              <a:t>・収容人数</a:t>
            </a:r>
            <a:endParaRPr kumimoji="1" lang="en-US" altLang="ja-JP" sz="1800" dirty="0" smtClean="0">
              <a:solidFill>
                <a:schemeClr val="tx1"/>
              </a:solidFill>
            </a:endParaRPr>
          </a:p>
          <a:p>
            <a:r>
              <a:rPr lang="ja-JP" altLang="en-US" sz="1800" dirty="0" smtClean="0">
                <a:solidFill>
                  <a:schemeClr val="tx1"/>
                </a:solidFill>
              </a:rPr>
              <a:t>・混雑度</a:t>
            </a:r>
            <a:endParaRPr lang="en-US" altLang="ja-JP" sz="1800" dirty="0" smtClean="0">
              <a:solidFill>
                <a:schemeClr val="tx1"/>
              </a:solidFill>
            </a:endParaRPr>
          </a:p>
          <a:p>
            <a:r>
              <a:rPr kumimoji="1" lang="ja-JP" altLang="en-US" sz="1800" dirty="0" smtClean="0">
                <a:solidFill>
                  <a:schemeClr val="tx1"/>
                </a:solidFill>
              </a:rPr>
              <a:t>・</a:t>
            </a:r>
            <a:r>
              <a:rPr lang="en-US" altLang="ja-JP" sz="1800" dirty="0" smtClean="0">
                <a:solidFill>
                  <a:schemeClr val="tx1"/>
                </a:solidFill>
              </a:rPr>
              <a:t>etc.</a:t>
            </a:r>
            <a:endParaRPr kumimoji="1" lang="ja-JP" altLang="en-US" sz="1800" dirty="0">
              <a:solidFill>
                <a:schemeClr val="tx1"/>
              </a:solidFill>
            </a:endParaRPr>
          </a:p>
        </p:txBody>
      </p:sp>
      <p:sp>
        <p:nvSpPr>
          <p:cNvPr id="16" name="テキスト ボックス 15"/>
          <p:cNvSpPr txBox="1"/>
          <p:nvPr/>
        </p:nvSpPr>
        <p:spPr>
          <a:xfrm>
            <a:off x="6736883" y="2627620"/>
            <a:ext cx="1723549" cy="369332"/>
          </a:xfrm>
          <a:prstGeom prst="rect">
            <a:avLst/>
          </a:prstGeom>
          <a:noFill/>
        </p:spPr>
        <p:txBody>
          <a:bodyPr wrap="none" rtlCol="0">
            <a:spAutoFit/>
          </a:bodyPr>
          <a:lstStyle/>
          <a:p>
            <a:r>
              <a:rPr kumimoji="1" lang="ja-JP" altLang="en-US" sz="1800" dirty="0" smtClean="0">
                <a:latin typeface="+mj-lt"/>
              </a:rPr>
              <a:t>避難所</a:t>
            </a:r>
            <a:r>
              <a:rPr kumimoji="1" lang="en-US" altLang="ja-JP" sz="1800" dirty="0" smtClean="0">
                <a:latin typeface="+mj-lt"/>
              </a:rPr>
              <a:t>B</a:t>
            </a:r>
            <a:r>
              <a:rPr kumimoji="1" lang="ja-JP" altLang="en-US" sz="1800" dirty="0" smtClean="0">
                <a:latin typeface="+mj-lt"/>
              </a:rPr>
              <a:t>の状態</a:t>
            </a:r>
          </a:p>
        </p:txBody>
      </p:sp>
      <p:sp>
        <p:nvSpPr>
          <p:cNvPr id="17" name="右矢印 16"/>
          <p:cNvSpPr/>
          <p:nvPr/>
        </p:nvSpPr>
        <p:spPr>
          <a:xfrm rot="20820603">
            <a:off x="5047451" y="4707157"/>
            <a:ext cx="2076761" cy="372514"/>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右矢印 17"/>
          <p:cNvSpPr/>
          <p:nvPr/>
        </p:nvSpPr>
        <p:spPr>
          <a:xfrm rot="16200000">
            <a:off x="7106371" y="3385453"/>
            <a:ext cx="971614" cy="347012"/>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93562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ShelterNavi</a:t>
            </a:r>
            <a:r>
              <a:rPr kumimoji="1" lang="ja-JP" altLang="en-US" dirty="0" smtClean="0"/>
              <a:t>プロトタイプ</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新規</a:t>
            </a:r>
            <a:r>
              <a:rPr lang="ja-JP" altLang="en-US" dirty="0"/>
              <a:t>登録</a:t>
            </a:r>
            <a:r>
              <a:rPr kumimoji="1" lang="ja-JP" altLang="en-US" dirty="0" smtClean="0"/>
              <a:t>画面</a:t>
            </a:r>
            <a:endParaRPr kumimoji="1" lang="en-US" altLang="ja-JP" dirty="0" smtClean="0"/>
          </a:p>
          <a:p>
            <a:pPr lvl="1"/>
            <a:r>
              <a:rPr kumimoji="1" lang="ja-JP" altLang="en-US" dirty="0" smtClean="0"/>
              <a:t>ログイン情報を入力</a:t>
            </a:r>
            <a:endParaRPr kumimoji="1" lang="en-US" altLang="ja-JP" dirty="0" smtClean="0"/>
          </a:p>
          <a:p>
            <a:pPr lvl="2"/>
            <a:r>
              <a:rPr lang="ja-JP" altLang="en-US" dirty="0" smtClean="0"/>
              <a:t>メールアドレス</a:t>
            </a:r>
            <a:endParaRPr lang="en-US" altLang="ja-JP" dirty="0" smtClean="0"/>
          </a:p>
          <a:p>
            <a:pPr lvl="2"/>
            <a:r>
              <a:rPr kumimoji="1" lang="ja-JP" altLang="en-US" dirty="0" smtClean="0"/>
              <a:t>パスワード</a:t>
            </a:r>
            <a:endParaRPr kumimoji="1" lang="en-US" altLang="ja-JP" dirty="0" smtClean="0"/>
          </a:p>
          <a:p>
            <a:pPr lvl="1"/>
            <a:r>
              <a:rPr lang="ja-JP" altLang="en-US" dirty="0" smtClean="0"/>
              <a:t>個人</a:t>
            </a:r>
            <a:r>
              <a:rPr lang="ja-JP" altLang="en-US" dirty="0"/>
              <a:t>情報</a:t>
            </a:r>
            <a:r>
              <a:rPr lang="ja-JP" altLang="en-US" dirty="0" smtClean="0"/>
              <a:t>を入力</a:t>
            </a:r>
            <a:endParaRPr lang="en-US" altLang="ja-JP" dirty="0" smtClean="0"/>
          </a:p>
          <a:p>
            <a:pPr lvl="2"/>
            <a:r>
              <a:rPr kumimoji="1" lang="ja-JP" altLang="en-US" dirty="0" smtClean="0"/>
              <a:t>名前</a:t>
            </a:r>
            <a:endParaRPr kumimoji="1" lang="en-US" altLang="ja-JP" dirty="0" smtClean="0"/>
          </a:p>
          <a:p>
            <a:pPr lvl="2"/>
            <a:r>
              <a:rPr lang="ja-JP" altLang="en-US" dirty="0" smtClean="0"/>
              <a:t>住所</a:t>
            </a:r>
            <a:endParaRPr lang="en-US" altLang="ja-JP" dirty="0" smtClean="0"/>
          </a:p>
          <a:p>
            <a:pPr lvl="2"/>
            <a:r>
              <a:rPr kumimoji="1" lang="ja-JP" altLang="en-US" dirty="0" smtClean="0"/>
              <a:t>世帯人数</a:t>
            </a:r>
            <a:endParaRPr kumimoji="1" lang="en-US" altLang="ja-JP" dirty="0" smtClean="0"/>
          </a:p>
          <a:p>
            <a:pPr lvl="2"/>
            <a:r>
              <a:rPr lang="ja-JP" altLang="en-US" dirty="0" smtClean="0"/>
              <a:t>電話番号</a:t>
            </a:r>
            <a:endParaRPr lang="en-US" altLang="ja-JP" dirty="0" smtClean="0"/>
          </a:p>
          <a:p>
            <a:pPr lvl="1"/>
            <a:r>
              <a:rPr kumimoji="1" lang="ja-JP" altLang="en-US" dirty="0" smtClean="0"/>
              <a:t>登録ボタンでユーザ登録完了</a:t>
            </a:r>
            <a:endParaRPr kumimoji="1" lang="ja-JP" altLang="en-US" dirty="0"/>
          </a:p>
        </p:txBody>
      </p:sp>
      <p:sp>
        <p:nvSpPr>
          <p:cNvPr id="4" name="スライド番号プレースホルダー 3"/>
          <p:cNvSpPr>
            <a:spLocks noGrp="1"/>
          </p:cNvSpPr>
          <p:nvPr>
            <p:ph type="sldNum" sz="quarter" idx="11"/>
          </p:nvPr>
        </p:nvSpPr>
        <p:spPr/>
        <p:txBody>
          <a:bodyPr/>
          <a:lstStyle/>
          <a:p>
            <a:fld id="{540B1702-1328-441D-B737-C2B94A2E6AF5}" type="slidenum">
              <a:rPr lang="en-US" altLang="ja-JP" smtClean="0"/>
              <a:pPr/>
              <a:t>21</a:t>
            </a:fld>
            <a:endParaRPr lang="en-US" altLang="ja-JP"/>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0072" y="1412776"/>
            <a:ext cx="3240360" cy="4978959"/>
          </a:xfrm>
          <a:prstGeom prst="rect">
            <a:avLst/>
          </a:prstGeom>
          <a:ln w="12700">
            <a:solidFill>
              <a:schemeClr val="tx1"/>
            </a:solidFill>
          </a:ln>
        </p:spPr>
      </p:pic>
    </p:spTree>
    <p:extLst>
      <p:ext uri="{BB962C8B-B14F-4D97-AF65-F5344CB8AC3E}">
        <p14:creationId xmlns:p14="http://schemas.microsoft.com/office/powerpoint/2010/main" val="20257027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ShelterNavi</a:t>
            </a:r>
            <a:r>
              <a:rPr kumimoji="1" lang="ja-JP" altLang="en-US" dirty="0" smtClean="0"/>
              <a:t>プロトタイプ</a:t>
            </a:r>
            <a:endParaRPr kumimoji="1" lang="ja-JP" altLang="en-US" dirty="0"/>
          </a:p>
        </p:txBody>
      </p:sp>
      <p:sp>
        <p:nvSpPr>
          <p:cNvPr id="3" name="コンテンツ プレースホルダー 2"/>
          <p:cNvSpPr>
            <a:spLocks noGrp="1"/>
          </p:cNvSpPr>
          <p:nvPr>
            <p:ph idx="1"/>
          </p:nvPr>
        </p:nvSpPr>
        <p:spPr>
          <a:xfrm>
            <a:off x="251520" y="1066800"/>
            <a:ext cx="8382000" cy="5334000"/>
          </a:xfrm>
        </p:spPr>
        <p:txBody>
          <a:bodyPr/>
          <a:lstStyle/>
          <a:p>
            <a:r>
              <a:rPr kumimoji="1" lang="ja-JP" altLang="en-US" dirty="0" smtClean="0"/>
              <a:t>ログイン画面</a:t>
            </a:r>
            <a:endParaRPr kumimoji="1" lang="en-US" altLang="ja-JP" dirty="0" smtClean="0"/>
          </a:p>
          <a:p>
            <a:pPr lvl="1"/>
            <a:r>
              <a:rPr lang="ja-JP" altLang="en-US" dirty="0" smtClean="0"/>
              <a:t>ログイン</a:t>
            </a:r>
            <a:r>
              <a:rPr lang="ja-JP" altLang="en-US" dirty="0"/>
              <a:t>情報</a:t>
            </a:r>
            <a:r>
              <a:rPr lang="ja-JP" altLang="en-US" dirty="0" smtClean="0"/>
              <a:t>を入力（認証）</a:t>
            </a:r>
            <a:endParaRPr lang="en-US" altLang="ja-JP" dirty="0" smtClean="0"/>
          </a:p>
          <a:p>
            <a:pPr lvl="2"/>
            <a:r>
              <a:rPr kumimoji="1" lang="ja-JP" altLang="en-US" dirty="0" smtClean="0"/>
              <a:t>メールアドレス</a:t>
            </a:r>
            <a:endParaRPr kumimoji="1" lang="en-US" altLang="ja-JP" dirty="0" smtClean="0"/>
          </a:p>
          <a:p>
            <a:pPr lvl="2"/>
            <a:r>
              <a:rPr lang="ja-JP" altLang="en-US" dirty="0" smtClean="0"/>
              <a:t>パスワード</a:t>
            </a:r>
            <a:endParaRPr lang="en-US" altLang="ja-JP" dirty="0" smtClean="0"/>
          </a:p>
          <a:p>
            <a:pPr lvl="1"/>
            <a:r>
              <a:rPr lang="ja-JP" altLang="en-US" dirty="0" smtClean="0"/>
              <a:t>認証により認可されるもの</a:t>
            </a:r>
            <a:endParaRPr lang="en-US" altLang="ja-JP" dirty="0" smtClean="0"/>
          </a:p>
          <a:p>
            <a:pPr lvl="2"/>
            <a:r>
              <a:rPr lang="ja-JP" altLang="en-US" dirty="0"/>
              <a:t>ユーザ自身の情報へのアクセス</a:t>
            </a:r>
            <a:endParaRPr lang="en-US" altLang="ja-JP" dirty="0"/>
          </a:p>
          <a:p>
            <a:pPr lvl="2"/>
            <a:r>
              <a:rPr lang="ja-JP" altLang="en-US" dirty="0"/>
              <a:t>認証、認可の目的</a:t>
            </a:r>
            <a:endParaRPr lang="en-US" altLang="ja-JP" dirty="0"/>
          </a:p>
          <a:p>
            <a:pPr marL="914400" lvl="2" indent="0">
              <a:buNone/>
            </a:pPr>
            <a:r>
              <a:rPr lang="ja-JP" altLang="en-US" b="1" dirty="0"/>
              <a:t>→他ユーザからの閲覧、更新、削除を</a:t>
            </a:r>
            <a:r>
              <a:rPr lang="ja-JP" altLang="en-US" b="1" dirty="0" smtClean="0"/>
              <a:t>防止</a:t>
            </a:r>
            <a:endParaRPr lang="en-US" altLang="ja-JP" dirty="0" smtClean="0"/>
          </a:p>
          <a:p>
            <a:pPr lvl="1"/>
            <a:r>
              <a:rPr lang="ja-JP" altLang="en-US" dirty="0" smtClean="0"/>
              <a:t>ログイン後、避難所検索画面へ</a:t>
            </a:r>
            <a:endParaRPr lang="en-US" altLang="ja-JP" b="1" dirty="0" smtClean="0"/>
          </a:p>
        </p:txBody>
      </p:sp>
      <p:sp>
        <p:nvSpPr>
          <p:cNvPr id="4" name="スライド番号プレースホルダー 3"/>
          <p:cNvSpPr>
            <a:spLocks noGrp="1"/>
          </p:cNvSpPr>
          <p:nvPr>
            <p:ph type="sldNum" sz="quarter" idx="11"/>
          </p:nvPr>
        </p:nvSpPr>
        <p:spPr/>
        <p:txBody>
          <a:bodyPr/>
          <a:lstStyle/>
          <a:p>
            <a:fld id="{540B1702-1328-441D-B737-C2B94A2E6AF5}" type="slidenum">
              <a:rPr lang="en-US" altLang="ja-JP" smtClean="0"/>
              <a:pPr/>
              <a:t>22</a:t>
            </a:fld>
            <a:endParaRPr lang="en-US" altLang="ja-JP"/>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0312" y="1700808"/>
            <a:ext cx="3374176" cy="4296050"/>
          </a:xfrm>
          <a:prstGeom prst="rect">
            <a:avLst/>
          </a:prstGeom>
          <a:ln w="12700">
            <a:solidFill>
              <a:schemeClr val="tx1"/>
            </a:solidFill>
          </a:ln>
        </p:spPr>
      </p:pic>
    </p:spTree>
    <p:extLst>
      <p:ext uri="{BB962C8B-B14F-4D97-AF65-F5344CB8AC3E}">
        <p14:creationId xmlns:p14="http://schemas.microsoft.com/office/powerpoint/2010/main" val="19348828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ShelterNavi</a:t>
            </a:r>
            <a:r>
              <a:rPr kumimoji="1" lang="ja-JP" altLang="en-US" dirty="0" smtClean="0"/>
              <a:t>プロトタイプ</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避難所</a:t>
            </a:r>
            <a:r>
              <a:rPr lang="ja-JP" altLang="en-US" dirty="0"/>
              <a:t>検索</a:t>
            </a:r>
            <a:r>
              <a:rPr kumimoji="1" lang="ja-JP" altLang="en-US" dirty="0" smtClean="0"/>
              <a:t>画面</a:t>
            </a:r>
            <a:endParaRPr kumimoji="1" lang="en-US" altLang="ja-JP" dirty="0" smtClean="0"/>
          </a:p>
          <a:p>
            <a:pPr lvl="1"/>
            <a:r>
              <a:rPr lang="ja-JP" altLang="en-US" dirty="0" smtClean="0"/>
              <a:t>画面</a:t>
            </a:r>
            <a:r>
              <a:rPr lang="ja-JP" altLang="en-US" dirty="0"/>
              <a:t>上部</a:t>
            </a:r>
            <a:r>
              <a:rPr lang="ja-JP" altLang="en-US" dirty="0" smtClean="0"/>
              <a:t>に現在地周辺の地図</a:t>
            </a:r>
            <a:endParaRPr lang="en-US" altLang="ja-JP" dirty="0" smtClean="0"/>
          </a:p>
          <a:p>
            <a:pPr lvl="2"/>
            <a:r>
              <a:rPr lang="ja-JP" altLang="en-US" dirty="0"/>
              <a:t>青</a:t>
            </a:r>
            <a:r>
              <a:rPr lang="ja-JP" altLang="en-US" dirty="0" smtClean="0"/>
              <a:t>い</a:t>
            </a:r>
            <a:r>
              <a:rPr kumimoji="1" lang="ja-JP" altLang="en-US" dirty="0" smtClean="0"/>
              <a:t>矢印のマーカーが現在地</a:t>
            </a:r>
            <a:endParaRPr kumimoji="1" lang="en-US" altLang="ja-JP" dirty="0" smtClean="0"/>
          </a:p>
          <a:p>
            <a:pPr lvl="2"/>
            <a:r>
              <a:rPr lang="ja-JP" altLang="en-US" b="1" dirty="0" smtClean="0">
                <a:solidFill>
                  <a:srgbClr val="FF0000"/>
                </a:solidFill>
              </a:rPr>
              <a:t>赤</a:t>
            </a:r>
            <a:r>
              <a:rPr lang="ja-JP" altLang="en-US" dirty="0" smtClean="0"/>
              <a:t>、</a:t>
            </a:r>
            <a:r>
              <a:rPr lang="ja-JP" altLang="en-US" b="1" dirty="0" smtClean="0">
                <a:solidFill>
                  <a:srgbClr val="FF9900"/>
                </a:solidFill>
              </a:rPr>
              <a:t>黄</a:t>
            </a:r>
            <a:r>
              <a:rPr lang="ja-JP" altLang="en-US" dirty="0" smtClean="0"/>
              <a:t>、</a:t>
            </a:r>
            <a:r>
              <a:rPr lang="ja-JP" altLang="en-US" b="1" dirty="0" smtClean="0">
                <a:solidFill>
                  <a:srgbClr val="00B050"/>
                </a:solidFill>
              </a:rPr>
              <a:t>緑</a:t>
            </a:r>
            <a:r>
              <a:rPr lang="ja-JP" altLang="en-US" dirty="0" smtClean="0"/>
              <a:t>のピンが避難所</a:t>
            </a:r>
            <a:endParaRPr lang="en-US" altLang="ja-JP" dirty="0" smtClean="0"/>
          </a:p>
          <a:p>
            <a:pPr lvl="3"/>
            <a:r>
              <a:rPr lang="ja-JP" altLang="en-US" b="1" dirty="0" smtClean="0">
                <a:solidFill>
                  <a:srgbClr val="FF0000"/>
                </a:solidFill>
              </a:rPr>
              <a:t>赤</a:t>
            </a:r>
            <a:r>
              <a:rPr lang="ja-JP" altLang="en-US" dirty="0" smtClean="0"/>
              <a:t>：</a:t>
            </a:r>
            <a:r>
              <a:rPr lang="en-US" altLang="ja-JP" dirty="0" smtClean="0"/>
              <a:t>70% </a:t>
            </a:r>
            <a:r>
              <a:rPr lang="ja-JP" altLang="en-US" dirty="0" smtClean="0"/>
              <a:t>≦</a:t>
            </a:r>
            <a:r>
              <a:rPr lang="en-US" altLang="ja-JP" dirty="0" smtClean="0"/>
              <a:t> </a:t>
            </a:r>
            <a:r>
              <a:rPr lang="ja-JP" altLang="en-US" dirty="0" smtClean="0"/>
              <a:t>混雑度</a:t>
            </a:r>
            <a:endParaRPr lang="en-US" altLang="ja-JP" dirty="0" smtClean="0"/>
          </a:p>
          <a:p>
            <a:pPr lvl="3"/>
            <a:r>
              <a:rPr lang="ja-JP" altLang="en-US" b="1" dirty="0" smtClean="0">
                <a:solidFill>
                  <a:srgbClr val="FF9900"/>
                </a:solidFill>
              </a:rPr>
              <a:t>黄</a:t>
            </a:r>
            <a:r>
              <a:rPr lang="ja-JP" altLang="en-US" dirty="0" smtClean="0"/>
              <a:t>：</a:t>
            </a:r>
            <a:r>
              <a:rPr lang="en-US" altLang="ja-JP" dirty="0" smtClean="0"/>
              <a:t>30% </a:t>
            </a:r>
            <a:r>
              <a:rPr lang="ja-JP" altLang="en-US" dirty="0" smtClean="0"/>
              <a:t>≦ 混雑度 ＜ </a:t>
            </a:r>
            <a:r>
              <a:rPr lang="en-US" altLang="ja-JP" dirty="0" smtClean="0"/>
              <a:t>70%</a:t>
            </a:r>
          </a:p>
          <a:p>
            <a:pPr lvl="3"/>
            <a:r>
              <a:rPr lang="ja-JP" altLang="en-US" b="1" dirty="0" smtClean="0">
                <a:solidFill>
                  <a:srgbClr val="00B050"/>
                </a:solidFill>
              </a:rPr>
              <a:t>緑</a:t>
            </a:r>
            <a:r>
              <a:rPr lang="ja-JP" altLang="en-US" dirty="0" smtClean="0"/>
              <a:t>：混雑度 ＜ </a:t>
            </a:r>
            <a:r>
              <a:rPr lang="en-US" altLang="ja-JP" dirty="0" smtClean="0"/>
              <a:t>30%</a:t>
            </a:r>
          </a:p>
          <a:p>
            <a:pPr lvl="1"/>
            <a:r>
              <a:rPr kumimoji="1" lang="ja-JP" altLang="en-US" dirty="0" smtClean="0"/>
              <a:t>画面</a:t>
            </a:r>
            <a:r>
              <a:rPr kumimoji="1" lang="ja-JP" altLang="en-US" dirty="0"/>
              <a:t>下部</a:t>
            </a:r>
            <a:r>
              <a:rPr kumimoji="1" lang="ja-JP" altLang="en-US" dirty="0" smtClean="0"/>
              <a:t>に避難所の詳細</a:t>
            </a:r>
            <a:endParaRPr kumimoji="1" lang="en-US" altLang="ja-JP" dirty="0" smtClean="0"/>
          </a:p>
          <a:p>
            <a:pPr lvl="2"/>
            <a:r>
              <a:rPr lang="ja-JP" altLang="en-US" dirty="0" smtClean="0"/>
              <a:t>対応するピンの番号</a:t>
            </a:r>
            <a:endParaRPr lang="en-US" altLang="ja-JP" dirty="0" smtClean="0"/>
          </a:p>
          <a:p>
            <a:pPr lvl="2"/>
            <a:r>
              <a:rPr kumimoji="1" lang="ja-JP" altLang="en-US" dirty="0" smtClean="0"/>
              <a:t>避難所の名称</a:t>
            </a:r>
            <a:endParaRPr kumimoji="1" lang="en-US" altLang="ja-JP" dirty="0" smtClean="0"/>
          </a:p>
          <a:p>
            <a:pPr lvl="2"/>
            <a:r>
              <a:rPr kumimoji="1" lang="ja-JP" altLang="en-US" dirty="0" smtClean="0"/>
              <a:t>避難所の住所</a:t>
            </a:r>
            <a:endParaRPr kumimoji="1" lang="en-US" altLang="ja-JP" dirty="0" smtClean="0"/>
          </a:p>
          <a:p>
            <a:pPr lvl="2"/>
            <a:r>
              <a:rPr lang="ja-JP" altLang="en-US" dirty="0"/>
              <a:t>避難所</a:t>
            </a:r>
            <a:r>
              <a:rPr lang="ja-JP" altLang="en-US" dirty="0" smtClean="0"/>
              <a:t>の混雑度</a:t>
            </a:r>
            <a:endParaRPr lang="en-US" altLang="ja-JP" dirty="0" smtClean="0"/>
          </a:p>
          <a:p>
            <a:pPr lvl="1"/>
            <a:r>
              <a:rPr lang="ja-JP" altLang="en-US" dirty="0" smtClean="0"/>
              <a:t>画面最下部で避難所の検索</a:t>
            </a:r>
            <a:endParaRPr lang="en-US" altLang="ja-JP" dirty="0" smtClean="0"/>
          </a:p>
          <a:p>
            <a:pPr lvl="2"/>
            <a:r>
              <a:rPr kumimoji="1" lang="ja-JP" altLang="en-US" dirty="0" smtClean="0"/>
              <a:t>避難所名、住所の入力で検索</a:t>
            </a:r>
            <a:endParaRPr kumimoji="1" lang="en-US" altLang="ja-JP" dirty="0" smtClean="0"/>
          </a:p>
          <a:p>
            <a:pPr lvl="2"/>
            <a:r>
              <a:rPr lang="ja-JP" altLang="en-US" dirty="0" smtClean="0"/>
              <a:t>部分</a:t>
            </a:r>
            <a:r>
              <a:rPr lang="ja-JP" altLang="en-US" dirty="0"/>
              <a:t>一致</a:t>
            </a:r>
            <a:r>
              <a:rPr lang="ja-JP" altLang="en-US" dirty="0" smtClean="0"/>
              <a:t>でも検索可能</a:t>
            </a:r>
            <a:endParaRPr kumimoji="1" lang="ja-JP" altLang="en-US" dirty="0"/>
          </a:p>
        </p:txBody>
      </p:sp>
      <p:sp>
        <p:nvSpPr>
          <p:cNvPr id="4" name="スライド番号プレースホルダー 3"/>
          <p:cNvSpPr>
            <a:spLocks noGrp="1"/>
          </p:cNvSpPr>
          <p:nvPr>
            <p:ph type="sldNum" sz="quarter" idx="11"/>
          </p:nvPr>
        </p:nvSpPr>
        <p:spPr/>
        <p:txBody>
          <a:bodyPr/>
          <a:lstStyle/>
          <a:p>
            <a:fld id="{540B1702-1328-441D-B737-C2B94A2E6AF5}" type="slidenum">
              <a:rPr lang="en-US" altLang="ja-JP" smtClean="0"/>
              <a:pPr/>
              <a:t>23</a:t>
            </a:fld>
            <a:endParaRPr lang="en-US" altLang="ja-JP"/>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8845" y="1753766"/>
            <a:ext cx="3771627" cy="4555554"/>
          </a:xfrm>
          <a:prstGeom prst="rect">
            <a:avLst/>
          </a:prstGeom>
          <a:ln w="12700">
            <a:solidFill>
              <a:schemeClr val="tx1"/>
            </a:solidFill>
          </a:ln>
        </p:spPr>
      </p:pic>
    </p:spTree>
    <p:extLst>
      <p:ext uri="{BB962C8B-B14F-4D97-AF65-F5344CB8AC3E}">
        <p14:creationId xmlns:p14="http://schemas.microsoft.com/office/powerpoint/2010/main" val="5141663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ShelterNavi</a:t>
            </a:r>
            <a:r>
              <a:rPr kumimoji="1" lang="ja-JP" altLang="en-US" dirty="0" smtClean="0"/>
              <a:t>プロトタイプ</a:t>
            </a:r>
            <a:endParaRPr kumimoji="1" lang="ja-JP" altLang="en-US" dirty="0"/>
          </a:p>
        </p:txBody>
      </p:sp>
      <p:sp>
        <p:nvSpPr>
          <p:cNvPr id="3" name="コンテンツ プレースホルダー 2"/>
          <p:cNvSpPr>
            <a:spLocks noGrp="1"/>
          </p:cNvSpPr>
          <p:nvPr>
            <p:ph idx="1"/>
          </p:nvPr>
        </p:nvSpPr>
        <p:spPr>
          <a:xfrm>
            <a:off x="251520" y="1066800"/>
            <a:ext cx="8382000" cy="5334000"/>
          </a:xfrm>
        </p:spPr>
        <p:txBody>
          <a:bodyPr/>
          <a:lstStyle/>
          <a:p>
            <a:r>
              <a:rPr lang="ja-JP" altLang="en-US" dirty="0"/>
              <a:t>チェックイン</a:t>
            </a:r>
            <a:r>
              <a:rPr kumimoji="1" lang="ja-JP" altLang="en-US" dirty="0" smtClean="0"/>
              <a:t>画面</a:t>
            </a:r>
            <a:endParaRPr kumimoji="1" lang="en-US" altLang="ja-JP" dirty="0" smtClean="0"/>
          </a:p>
          <a:p>
            <a:pPr lvl="1"/>
            <a:r>
              <a:rPr lang="ja-JP" altLang="en-US" dirty="0" smtClean="0"/>
              <a:t>画面</a:t>
            </a:r>
            <a:r>
              <a:rPr lang="ja-JP" altLang="en-US" dirty="0"/>
              <a:t>上部</a:t>
            </a:r>
            <a:r>
              <a:rPr lang="ja-JP" altLang="en-US" dirty="0" smtClean="0"/>
              <a:t>で避難所の選択</a:t>
            </a:r>
            <a:endParaRPr lang="en-US" altLang="ja-JP" dirty="0" smtClean="0"/>
          </a:p>
          <a:p>
            <a:pPr lvl="2"/>
            <a:r>
              <a:rPr kumimoji="1" lang="ja-JP" altLang="en-US" dirty="0" smtClean="0"/>
              <a:t>現在地</a:t>
            </a:r>
            <a:r>
              <a:rPr lang="ja-JP" altLang="en-US" dirty="0" smtClean="0"/>
              <a:t>から絞り込む</a:t>
            </a:r>
            <a:endParaRPr lang="en-US" altLang="ja-JP" dirty="0" smtClean="0"/>
          </a:p>
          <a:p>
            <a:pPr lvl="2"/>
            <a:r>
              <a:rPr kumimoji="1" lang="ja-JP" altLang="en-US" dirty="0" smtClean="0"/>
              <a:t>都道府県</a:t>
            </a:r>
            <a:r>
              <a:rPr lang="ja-JP" altLang="en-US" dirty="0"/>
              <a:t>等</a:t>
            </a:r>
            <a:r>
              <a:rPr lang="ja-JP" altLang="en-US" dirty="0" smtClean="0"/>
              <a:t>の地域から絞り込む</a:t>
            </a:r>
            <a:endParaRPr lang="en-US" altLang="ja-JP" dirty="0" smtClean="0"/>
          </a:p>
          <a:p>
            <a:pPr lvl="2"/>
            <a:r>
              <a:rPr kumimoji="1" lang="ja-JP" altLang="en-US" dirty="0"/>
              <a:t>地図</a:t>
            </a:r>
            <a:r>
              <a:rPr kumimoji="1" lang="ja-JP" altLang="en-US" dirty="0" smtClean="0"/>
              <a:t>から選択する</a:t>
            </a:r>
            <a:endParaRPr kumimoji="1" lang="en-US" altLang="ja-JP" dirty="0" smtClean="0"/>
          </a:p>
          <a:p>
            <a:pPr lvl="1"/>
            <a:r>
              <a:rPr lang="ja-JP" altLang="en-US" dirty="0" smtClean="0"/>
              <a:t>画面左</a:t>
            </a:r>
            <a:r>
              <a:rPr lang="ja-JP" altLang="en-US" dirty="0"/>
              <a:t>下</a:t>
            </a:r>
            <a:r>
              <a:rPr lang="ja-JP" altLang="en-US" dirty="0" smtClean="0"/>
              <a:t>に選択済みの避難所が表示</a:t>
            </a:r>
            <a:endParaRPr lang="en-US" altLang="ja-JP" dirty="0" smtClean="0"/>
          </a:p>
          <a:p>
            <a:pPr lvl="1"/>
            <a:r>
              <a:rPr kumimoji="1" lang="ja-JP" altLang="en-US" dirty="0" smtClean="0"/>
              <a:t>画面右下のボタンからチェックイン</a:t>
            </a:r>
            <a:endParaRPr kumimoji="1" lang="en-US" altLang="ja-JP" dirty="0" smtClean="0"/>
          </a:p>
          <a:p>
            <a:pPr lvl="2"/>
            <a:r>
              <a:rPr lang="ja-JP" altLang="en-US" dirty="0" smtClean="0"/>
              <a:t>避難所の収容人数が世帯人数分増える</a:t>
            </a:r>
            <a:endParaRPr lang="en-US" altLang="ja-JP" dirty="0" smtClean="0"/>
          </a:p>
          <a:p>
            <a:pPr lvl="2"/>
            <a:r>
              <a:rPr kumimoji="1" lang="ja-JP" altLang="en-US" dirty="0" smtClean="0"/>
              <a:t>混雑状況の変更</a:t>
            </a:r>
            <a:endParaRPr kumimoji="1" lang="en-US" altLang="ja-JP" dirty="0" smtClean="0"/>
          </a:p>
          <a:p>
            <a:pPr lvl="2"/>
            <a:r>
              <a:rPr kumimoji="1" lang="ja-JP" altLang="en-US" dirty="0" smtClean="0"/>
              <a:t>他の避難所からのチェックアウトが済んで</a:t>
            </a:r>
            <a:r>
              <a:rPr kumimoji="1" lang="en-US" altLang="ja-JP" dirty="0" smtClean="0"/>
              <a:t/>
            </a:r>
            <a:br>
              <a:rPr kumimoji="1" lang="en-US" altLang="ja-JP" dirty="0" smtClean="0"/>
            </a:br>
            <a:r>
              <a:rPr kumimoji="1" lang="ja-JP" altLang="en-US" dirty="0" smtClean="0"/>
              <a:t>いない場合自動的にチェックアウトされる</a:t>
            </a:r>
            <a:endParaRPr kumimoji="1" lang="en-US" altLang="ja-JP" dirty="0" smtClean="0"/>
          </a:p>
        </p:txBody>
      </p:sp>
      <p:sp>
        <p:nvSpPr>
          <p:cNvPr id="4" name="スライド番号プレースホルダー 3"/>
          <p:cNvSpPr>
            <a:spLocks noGrp="1"/>
          </p:cNvSpPr>
          <p:nvPr>
            <p:ph type="sldNum" sz="quarter" idx="11"/>
          </p:nvPr>
        </p:nvSpPr>
        <p:spPr/>
        <p:txBody>
          <a:bodyPr/>
          <a:lstStyle/>
          <a:p>
            <a:fld id="{540B1702-1328-441D-B737-C2B94A2E6AF5}" type="slidenum">
              <a:rPr lang="en-US" altLang="ja-JP" smtClean="0"/>
              <a:pPr/>
              <a:t>24</a:t>
            </a:fld>
            <a:endParaRPr lang="en-US" altLang="ja-JP"/>
          </a:p>
        </p:txBody>
      </p:sp>
      <p:pic>
        <p:nvPicPr>
          <p:cNvPr id="6" name="図 5"/>
          <p:cNvPicPr>
            <a:picLocks noChangeAspect="1"/>
          </p:cNvPicPr>
          <p:nvPr/>
        </p:nvPicPr>
        <p:blipFill rotWithShape="1">
          <a:blip r:embed="rId3" cstate="print">
            <a:extLst>
              <a:ext uri="{28A0092B-C50C-407E-A947-70E740481C1C}">
                <a14:useLocalDpi xmlns:a14="http://schemas.microsoft.com/office/drawing/2010/main" val="0"/>
              </a:ext>
            </a:extLst>
          </a:blip>
          <a:srcRect l="2090" r="648"/>
          <a:stretch/>
        </p:blipFill>
        <p:spPr>
          <a:xfrm>
            <a:off x="5580112" y="1566935"/>
            <a:ext cx="3312368" cy="4323267"/>
          </a:xfrm>
          <a:prstGeom prst="rect">
            <a:avLst/>
          </a:prstGeom>
          <a:ln w="12700">
            <a:solidFill>
              <a:schemeClr val="tx1"/>
            </a:solidFill>
          </a:ln>
        </p:spPr>
      </p:pic>
    </p:spTree>
    <p:extLst>
      <p:ext uri="{BB962C8B-B14F-4D97-AF65-F5344CB8AC3E}">
        <p14:creationId xmlns:p14="http://schemas.microsoft.com/office/powerpoint/2010/main" val="27489062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ShelterNavi</a:t>
            </a:r>
            <a:r>
              <a:rPr kumimoji="1" lang="ja-JP" altLang="en-US" dirty="0" smtClean="0"/>
              <a:t>プロトタイプ</a:t>
            </a:r>
            <a:endParaRPr kumimoji="1" lang="ja-JP" altLang="en-US" dirty="0"/>
          </a:p>
        </p:txBody>
      </p:sp>
      <p:sp>
        <p:nvSpPr>
          <p:cNvPr id="3" name="コンテンツ プレースホルダー 2"/>
          <p:cNvSpPr>
            <a:spLocks noGrp="1"/>
          </p:cNvSpPr>
          <p:nvPr>
            <p:ph idx="1"/>
          </p:nvPr>
        </p:nvSpPr>
        <p:spPr>
          <a:xfrm>
            <a:off x="294456" y="1066800"/>
            <a:ext cx="8382000" cy="5334000"/>
          </a:xfrm>
        </p:spPr>
        <p:txBody>
          <a:bodyPr/>
          <a:lstStyle/>
          <a:p>
            <a:r>
              <a:rPr lang="ja-JP" altLang="en-US" dirty="0"/>
              <a:t>チェックアウト</a:t>
            </a:r>
            <a:r>
              <a:rPr kumimoji="1" lang="ja-JP" altLang="en-US" dirty="0" smtClean="0"/>
              <a:t>画面</a:t>
            </a:r>
            <a:endParaRPr kumimoji="1" lang="en-US" altLang="ja-JP" dirty="0" smtClean="0"/>
          </a:p>
          <a:p>
            <a:pPr lvl="1"/>
            <a:r>
              <a:rPr lang="ja-JP" altLang="en-US" dirty="0" smtClean="0"/>
              <a:t>画面</a:t>
            </a:r>
            <a:r>
              <a:rPr lang="ja-JP" altLang="en-US" dirty="0"/>
              <a:t>右下</a:t>
            </a:r>
            <a:r>
              <a:rPr lang="ja-JP" altLang="en-US" dirty="0" smtClean="0"/>
              <a:t>のボタンでチェックアウト</a:t>
            </a:r>
            <a:endParaRPr lang="en-US" altLang="ja-JP" dirty="0" smtClean="0"/>
          </a:p>
          <a:p>
            <a:pPr lvl="2"/>
            <a:r>
              <a:rPr lang="ja-JP" altLang="en-US" dirty="0"/>
              <a:t>避難所の収容人数が世帯</a:t>
            </a:r>
            <a:r>
              <a:rPr lang="ja-JP" altLang="en-US" dirty="0" smtClean="0"/>
              <a:t>人数分減る</a:t>
            </a:r>
            <a:endParaRPr lang="en-US" altLang="ja-JP" dirty="0"/>
          </a:p>
          <a:p>
            <a:pPr lvl="2"/>
            <a:r>
              <a:rPr lang="ja-JP" altLang="en-US" dirty="0"/>
              <a:t>混雑状況の</a:t>
            </a:r>
            <a:r>
              <a:rPr lang="ja-JP" altLang="en-US" dirty="0" smtClean="0"/>
              <a:t>変更</a:t>
            </a:r>
            <a:endParaRPr lang="en-US" altLang="ja-JP" dirty="0" smtClean="0"/>
          </a:p>
        </p:txBody>
      </p:sp>
      <p:sp>
        <p:nvSpPr>
          <p:cNvPr id="4" name="スライド番号プレースホルダー 3"/>
          <p:cNvSpPr>
            <a:spLocks noGrp="1"/>
          </p:cNvSpPr>
          <p:nvPr>
            <p:ph type="sldNum" sz="quarter" idx="11"/>
          </p:nvPr>
        </p:nvSpPr>
        <p:spPr/>
        <p:txBody>
          <a:bodyPr/>
          <a:lstStyle/>
          <a:p>
            <a:fld id="{540B1702-1328-441D-B737-C2B94A2E6AF5}" type="slidenum">
              <a:rPr lang="en-US" altLang="ja-JP" smtClean="0"/>
              <a:pPr/>
              <a:t>25</a:t>
            </a:fld>
            <a:endParaRPr lang="en-US" altLang="ja-JP"/>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024" y="2420888"/>
            <a:ext cx="4060210" cy="3240360"/>
          </a:xfrm>
          <a:prstGeom prst="rect">
            <a:avLst/>
          </a:prstGeom>
          <a:ln w="12700">
            <a:solidFill>
              <a:schemeClr val="tx1"/>
            </a:solidFill>
          </a:ln>
        </p:spPr>
      </p:pic>
    </p:spTree>
    <p:extLst>
      <p:ext uri="{BB962C8B-B14F-4D97-AF65-F5344CB8AC3E}">
        <p14:creationId xmlns:p14="http://schemas.microsoft.com/office/powerpoint/2010/main" val="42646965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8A1051-CE86-CE47-84D5-0BCE2A98B675}"/>
              </a:ext>
            </a:extLst>
          </p:cNvPr>
          <p:cNvSpPr>
            <a:spLocks noGrp="1"/>
          </p:cNvSpPr>
          <p:nvPr>
            <p:ph type="title"/>
          </p:nvPr>
        </p:nvSpPr>
        <p:spPr/>
        <p:txBody>
          <a:bodyPr/>
          <a:lstStyle/>
          <a:p>
            <a:r>
              <a:rPr lang="ja-JP" altLang="en-US"/>
              <a:t>各自治体の取り組み</a:t>
            </a:r>
            <a:endParaRPr kumimoji="1" lang="ja-JP" altLang="en-US"/>
          </a:p>
        </p:txBody>
      </p:sp>
      <p:sp>
        <p:nvSpPr>
          <p:cNvPr id="3" name="コンテンツ プレースホルダー 2">
            <a:extLst>
              <a:ext uri="{FF2B5EF4-FFF2-40B4-BE49-F238E27FC236}">
                <a16:creationId xmlns:a16="http://schemas.microsoft.com/office/drawing/2014/main" id="{B57AEDBB-0A3D-1E48-B0BB-5908C44D336C}"/>
              </a:ext>
            </a:extLst>
          </p:cNvPr>
          <p:cNvSpPr>
            <a:spLocks noGrp="1"/>
          </p:cNvSpPr>
          <p:nvPr>
            <p:ph idx="1"/>
          </p:nvPr>
        </p:nvSpPr>
        <p:spPr/>
        <p:txBody>
          <a:bodyPr/>
          <a:lstStyle/>
          <a:p>
            <a:r>
              <a:rPr lang="ja-JP" altLang="en-US" dirty="0"/>
              <a:t>避難所でのコロナ感染対策の徹底</a:t>
            </a:r>
            <a:endParaRPr lang="en-US" altLang="ja-JP" dirty="0"/>
          </a:p>
          <a:p>
            <a:pPr lvl="1"/>
            <a:r>
              <a:rPr lang="ja-JP" altLang="en-US" dirty="0"/>
              <a:t>受け入れスペースのレイアウト例</a:t>
            </a:r>
            <a:r>
              <a:rPr lang="en-US" altLang="ja-JP" dirty="0"/>
              <a:t>, </a:t>
            </a:r>
            <a:r>
              <a:rPr lang="ja-JP" altLang="en-US" dirty="0"/>
              <a:t>検温・問診の実施</a:t>
            </a:r>
            <a:r>
              <a:rPr lang="en-US" altLang="ja-JP" dirty="0"/>
              <a:t>,</a:t>
            </a:r>
          </a:p>
          <a:p>
            <a:pPr marL="457200" lvl="1" indent="0">
              <a:buNone/>
            </a:pPr>
            <a:r>
              <a:rPr lang="ja-JP" altLang="en-US" dirty="0"/>
              <a:t>　　携帯電話を用いた勧告</a:t>
            </a:r>
            <a:r>
              <a:rPr lang="en-US" altLang="ja-JP" dirty="0"/>
              <a:t>, </a:t>
            </a:r>
            <a:r>
              <a:rPr lang="ja-JP" altLang="en-US" dirty="0"/>
              <a:t>安全確認</a:t>
            </a:r>
            <a:r>
              <a:rPr lang="en-US" altLang="ja-JP" dirty="0"/>
              <a:t> </a:t>
            </a:r>
            <a:r>
              <a:rPr lang="en-US" altLang="ja-JP" dirty="0" err="1"/>
              <a:t>etc</a:t>
            </a:r>
            <a:r>
              <a:rPr lang="en-US" altLang="ja-JP" dirty="0"/>
              <a:t>…</a:t>
            </a:r>
          </a:p>
          <a:p>
            <a:pPr lvl="1"/>
            <a:r>
              <a:rPr lang="ja-JP" altLang="en-US" dirty="0"/>
              <a:t>オンラインでの混雑状況の配信</a:t>
            </a:r>
            <a:endParaRPr lang="en-US" altLang="ja-JP" dirty="0"/>
          </a:p>
          <a:p>
            <a:pPr lvl="2"/>
            <a:r>
              <a:rPr lang="ja-JP" altLang="en-US" dirty="0"/>
              <a:t>スマートフォンアプリ</a:t>
            </a:r>
            <a:r>
              <a:rPr lang="en-US" altLang="ja-JP" dirty="0"/>
              <a:t>“VACAN” </a:t>
            </a:r>
            <a:r>
              <a:rPr lang="en-US" altLang="ja-JP" sz="1200" dirty="0"/>
              <a:t>(</a:t>
            </a:r>
            <a:r>
              <a:rPr lang="ja-JP" altLang="en-US" sz="1200" dirty="0"/>
              <a:t>宮崎県</a:t>
            </a:r>
            <a:r>
              <a:rPr lang="en-US" altLang="ja-JP" sz="1200" dirty="0"/>
              <a:t> </a:t>
            </a:r>
            <a:r>
              <a:rPr lang="ja-JP" altLang="en-US" sz="1200" dirty="0"/>
              <a:t>日南市</a:t>
            </a:r>
            <a:r>
              <a:rPr lang="en-US" altLang="ja-JP" sz="1200" dirty="0"/>
              <a:t>)</a:t>
            </a:r>
            <a:endParaRPr lang="en-US" altLang="ja-JP" dirty="0"/>
          </a:p>
          <a:p>
            <a:pPr lvl="2"/>
            <a:r>
              <a:rPr lang="ja-JP" altLang="en-US" dirty="0"/>
              <a:t>担当者が</a:t>
            </a:r>
            <a:r>
              <a:rPr lang="ja-JP" altLang="en-US" dirty="0">
                <a:solidFill>
                  <a:srgbClr val="FF0000"/>
                </a:solidFill>
              </a:rPr>
              <a:t>手動でアップデート</a:t>
            </a:r>
            <a:r>
              <a:rPr lang="ja-JP" altLang="en-US" dirty="0"/>
              <a:t>する必要が</a:t>
            </a:r>
            <a:endParaRPr lang="en-US" altLang="ja-JP" dirty="0"/>
          </a:p>
          <a:p>
            <a:pPr lvl="2"/>
            <a:endParaRPr lang="en-US" altLang="ja-JP" dirty="0"/>
          </a:p>
          <a:p>
            <a:r>
              <a:rPr lang="ja-JP" altLang="en-US" dirty="0"/>
              <a:t>自治体への完全な依存につながる</a:t>
            </a:r>
            <a:endParaRPr lang="en-US" altLang="ja-JP" dirty="0"/>
          </a:p>
          <a:p>
            <a:pPr lvl="1"/>
            <a:r>
              <a:rPr lang="ja-JP" altLang="en-US" dirty="0"/>
              <a:t>新たな取り組みによる職員の負担増加</a:t>
            </a:r>
            <a:endParaRPr lang="en-US" altLang="ja-JP" dirty="0"/>
          </a:p>
          <a:p>
            <a:pPr lvl="1"/>
            <a:r>
              <a:rPr lang="ja-JP" altLang="en-US" dirty="0"/>
              <a:t>必要なところに人手が回らなくなってしまう</a:t>
            </a:r>
            <a:endParaRPr lang="en-US" altLang="ja-JP" dirty="0"/>
          </a:p>
          <a:p>
            <a:pPr marL="457200" lvl="1" indent="0">
              <a:buNone/>
            </a:pPr>
            <a:endParaRPr lang="en-US" altLang="ja-JP" dirty="0"/>
          </a:p>
          <a:p>
            <a:pPr marL="400050"/>
            <a:r>
              <a:rPr lang="ja-JP" altLang="en-US" dirty="0"/>
              <a:t>リサーチクエスチョン</a:t>
            </a:r>
            <a:endParaRPr lang="en-US" altLang="ja-JP" dirty="0"/>
          </a:p>
          <a:p>
            <a:pPr marL="800100" lvl="1"/>
            <a:r>
              <a:rPr lang="ja-JP" altLang="en-US" dirty="0"/>
              <a:t>コロナ時代に、住民が自治体に依存する事なく、</a:t>
            </a:r>
            <a:r>
              <a:rPr lang="ja-JP" altLang="en-US" dirty="0">
                <a:solidFill>
                  <a:srgbClr val="FF0000"/>
                </a:solidFill>
              </a:rPr>
              <a:t>自身で</a:t>
            </a:r>
            <a:endParaRPr lang="en-US" altLang="ja-JP" dirty="0">
              <a:solidFill>
                <a:srgbClr val="FF0000"/>
              </a:solidFill>
            </a:endParaRPr>
          </a:p>
          <a:p>
            <a:pPr marL="514350" lvl="1" indent="0">
              <a:buNone/>
            </a:pPr>
            <a:r>
              <a:rPr lang="en-US" altLang="ja-JP" dirty="0">
                <a:solidFill>
                  <a:srgbClr val="FF0000"/>
                </a:solidFill>
              </a:rPr>
              <a:t>    </a:t>
            </a:r>
            <a:r>
              <a:rPr lang="ja-JP" altLang="en-US" dirty="0">
                <a:solidFill>
                  <a:srgbClr val="FF0000"/>
                </a:solidFill>
              </a:rPr>
              <a:t>適切な避難所を見つける</a:t>
            </a:r>
            <a:r>
              <a:rPr lang="ja-JP" altLang="en-US" dirty="0"/>
              <a:t>にはどうすれば良いか？</a:t>
            </a:r>
            <a:endParaRPr lang="en-US" altLang="ja-JP" dirty="0"/>
          </a:p>
        </p:txBody>
      </p:sp>
      <p:sp>
        <p:nvSpPr>
          <p:cNvPr id="4" name="スライド番号プレースホルダー 3">
            <a:extLst>
              <a:ext uri="{FF2B5EF4-FFF2-40B4-BE49-F238E27FC236}">
                <a16:creationId xmlns:a16="http://schemas.microsoft.com/office/drawing/2014/main" id="{2E57D3A0-B398-3246-9135-EC71022A9723}"/>
              </a:ext>
            </a:extLst>
          </p:cNvPr>
          <p:cNvSpPr>
            <a:spLocks noGrp="1"/>
          </p:cNvSpPr>
          <p:nvPr>
            <p:ph type="sldNum" sz="quarter" idx="11"/>
          </p:nvPr>
        </p:nvSpPr>
        <p:spPr/>
        <p:txBody>
          <a:bodyPr/>
          <a:lstStyle/>
          <a:p>
            <a:fld id="{540B1702-1328-441D-B737-C2B94A2E6AF5}" type="slidenum">
              <a:rPr lang="en-US" altLang="ja-JP" smtClean="0"/>
              <a:pPr/>
              <a:t>3</a:t>
            </a:fld>
            <a:endParaRPr lang="en-US" altLang="ja-JP"/>
          </a:p>
        </p:txBody>
      </p:sp>
      <p:pic>
        <p:nvPicPr>
          <p:cNvPr id="5" name="図 4"/>
          <p:cNvPicPr>
            <a:picLocks noChangeAspect="1"/>
          </p:cNvPicPr>
          <p:nvPr/>
        </p:nvPicPr>
        <p:blipFill rotWithShape="1">
          <a:blip r:embed="rId3"/>
          <a:srcRect l="13566" t="16529" r="33274"/>
          <a:stretch/>
        </p:blipFill>
        <p:spPr>
          <a:xfrm>
            <a:off x="7242969" y="2386590"/>
            <a:ext cx="1692754" cy="1883979"/>
          </a:xfrm>
          <a:prstGeom prst="rect">
            <a:avLst/>
          </a:prstGeom>
        </p:spPr>
      </p:pic>
      <p:pic>
        <p:nvPicPr>
          <p:cNvPr id="1026" name="Picture 2" descr="電話対応に追われる会社員のイラスト（女性）"/>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85819" y="4172277"/>
            <a:ext cx="816579" cy="8780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忙しいビジネスマン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57188" y="4148695"/>
            <a:ext cx="824260" cy="8432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s://1.bp.blogspot.com/-p_33bhZsyFI/XW87KSBsKHI/AAAAAAABUpI/q9xKrk3A71EQGzYCMyWjtoH-W6WMQda9gCLcBGAs/s1600/yuudou_hinan_peopl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39000" y="4867558"/>
            <a:ext cx="1782020" cy="1461008"/>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7"/>
          <a:stretch>
            <a:fillRect/>
          </a:stretch>
        </p:blipFill>
        <p:spPr>
          <a:xfrm>
            <a:off x="7171984" y="1036353"/>
            <a:ext cx="1909464" cy="1290877"/>
          </a:xfrm>
          <a:prstGeom prst="rect">
            <a:avLst/>
          </a:prstGeom>
        </p:spPr>
      </p:pic>
    </p:spTree>
    <p:extLst>
      <p:ext uri="{BB962C8B-B14F-4D97-AF65-F5344CB8AC3E}">
        <p14:creationId xmlns:p14="http://schemas.microsoft.com/office/powerpoint/2010/main" val="26558083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F066B89-0FA4-4F4B-A577-67CFBC89031B}"/>
              </a:ext>
            </a:extLst>
          </p:cNvPr>
          <p:cNvSpPr>
            <a:spLocks noGrp="1"/>
          </p:cNvSpPr>
          <p:nvPr>
            <p:ph idx="1"/>
          </p:nvPr>
        </p:nvSpPr>
        <p:spPr/>
        <p:txBody>
          <a:bodyPr/>
          <a:lstStyle/>
          <a:p>
            <a:r>
              <a:rPr lang="ja-JP" altLang="en-US"/>
              <a:t>研究の目的</a:t>
            </a:r>
            <a:endParaRPr lang="en-US" altLang="ja-JP" dirty="0"/>
          </a:p>
          <a:p>
            <a:pPr lvl="1"/>
            <a:r>
              <a:rPr lang="ja-JP" altLang="en-US">
                <a:solidFill>
                  <a:srgbClr val="FF0000"/>
                </a:solidFill>
              </a:rPr>
              <a:t>住民の自助によって</a:t>
            </a:r>
            <a:r>
              <a:rPr lang="ja-JP" altLang="en-US"/>
              <a:t>、避難所での</a:t>
            </a:r>
            <a:r>
              <a:rPr lang="ja-JP" altLang="en-US">
                <a:solidFill>
                  <a:srgbClr val="FF0000"/>
                </a:solidFill>
              </a:rPr>
              <a:t>三密</a:t>
            </a:r>
            <a:r>
              <a:rPr lang="ja-JP" altLang="en-US"/>
              <a:t>を防ぎ、迅速かつ安全な避難の実現するための支援ツールの開発</a:t>
            </a:r>
            <a:endParaRPr lang="en-US" altLang="ja-JP" dirty="0">
              <a:solidFill>
                <a:srgbClr val="FF0000"/>
              </a:solidFill>
            </a:endParaRPr>
          </a:p>
          <a:p>
            <a:r>
              <a:rPr lang="ja-JP" altLang="en-US"/>
              <a:t>提案手法</a:t>
            </a:r>
            <a:endParaRPr kumimoji="1" lang="en-US" altLang="ja-JP" dirty="0"/>
          </a:p>
          <a:p>
            <a:pPr lvl="1"/>
            <a:r>
              <a:rPr lang="en-US" altLang="ja-JP" dirty="0"/>
              <a:t>『Shelter Navi』</a:t>
            </a:r>
            <a:r>
              <a:rPr lang="ja-JP" altLang="en-US"/>
              <a:t>　</a:t>
            </a:r>
            <a:r>
              <a:rPr lang="en-US" altLang="ja-JP" dirty="0"/>
              <a:t> </a:t>
            </a:r>
            <a:r>
              <a:rPr lang="ja-JP" altLang="en-US"/>
              <a:t>避難支援用ナビゲーション</a:t>
            </a:r>
            <a:r>
              <a:rPr lang="en-US" altLang="ja-JP" dirty="0"/>
              <a:t>Web</a:t>
            </a:r>
            <a:r>
              <a:rPr lang="ja-JP" altLang="en-US"/>
              <a:t>アプリ</a:t>
            </a:r>
            <a:endParaRPr kumimoji="1" lang="en-US" altLang="ja-JP" dirty="0"/>
          </a:p>
          <a:p>
            <a:pPr lvl="2"/>
            <a:r>
              <a:rPr lang="ja-JP" altLang="en-US"/>
              <a:t>避難所の位置・混雑状況などをクラウドサーバーで管理</a:t>
            </a:r>
            <a:endParaRPr lang="en-US" altLang="ja-JP" dirty="0"/>
          </a:p>
          <a:p>
            <a:pPr lvl="2"/>
            <a:r>
              <a:rPr lang="ja-JP" altLang="en-US"/>
              <a:t>住民は避難所の状況をわかりやすく確認できる</a:t>
            </a:r>
            <a:endParaRPr lang="en-US" altLang="ja-JP" dirty="0"/>
          </a:p>
          <a:p>
            <a:pPr lvl="2"/>
            <a:r>
              <a:rPr lang="ja-JP" altLang="en-US"/>
              <a:t>チェックインすると、システムが自動でステータス更新</a:t>
            </a:r>
            <a:endParaRPr lang="en-US" altLang="ja-JP" dirty="0"/>
          </a:p>
          <a:p>
            <a:pPr marL="914400" lvl="2" indent="0">
              <a:buNone/>
            </a:pPr>
            <a:endParaRPr kumimoji="1" lang="en-US" altLang="ja-JP" dirty="0"/>
          </a:p>
          <a:p>
            <a:pPr lvl="2"/>
            <a:endParaRPr kumimoji="1" lang="ja-JP" altLang="en-US"/>
          </a:p>
        </p:txBody>
      </p:sp>
      <p:sp>
        <p:nvSpPr>
          <p:cNvPr id="4" name="スライド番号プレースホルダー 3">
            <a:extLst>
              <a:ext uri="{FF2B5EF4-FFF2-40B4-BE49-F238E27FC236}">
                <a16:creationId xmlns:a16="http://schemas.microsoft.com/office/drawing/2014/main" id="{6403C864-FB7D-2448-AA70-985026698CF1}"/>
              </a:ext>
            </a:extLst>
          </p:cNvPr>
          <p:cNvSpPr>
            <a:spLocks noGrp="1"/>
          </p:cNvSpPr>
          <p:nvPr>
            <p:ph type="sldNum" sz="quarter" idx="11"/>
          </p:nvPr>
        </p:nvSpPr>
        <p:spPr/>
        <p:txBody>
          <a:bodyPr/>
          <a:lstStyle/>
          <a:p>
            <a:fld id="{540B1702-1328-441D-B737-C2B94A2E6AF5}" type="slidenum">
              <a:rPr lang="en-US" altLang="ja-JP" smtClean="0"/>
              <a:pPr/>
              <a:t>4</a:t>
            </a:fld>
            <a:endParaRPr lang="en-US" altLang="ja-JP"/>
          </a:p>
        </p:txBody>
      </p:sp>
      <p:sp>
        <p:nvSpPr>
          <p:cNvPr id="5" name="タイトル 1">
            <a:extLst>
              <a:ext uri="{FF2B5EF4-FFF2-40B4-BE49-F238E27FC236}">
                <a16:creationId xmlns:a16="http://schemas.microsoft.com/office/drawing/2014/main" id="{A997E326-ED66-D047-9A33-1D7FA0496AF8}"/>
              </a:ext>
            </a:extLst>
          </p:cNvPr>
          <p:cNvSpPr txBox="1">
            <a:spLocks noGrp="1"/>
          </p:cNvSpPr>
          <p:nvPr>
            <p:ph type="title"/>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kumimoji="1" sz="3200" b="1">
                <a:solidFill>
                  <a:schemeClr val="tx1"/>
                </a:solidFill>
                <a:latin typeface="+mj-lt"/>
                <a:ea typeface="+mj-ea"/>
                <a:cs typeface="+mj-cs"/>
              </a:defRPr>
            </a:lvl1pPr>
            <a:lvl2pPr algn="l" rtl="0" eaLnBrk="1" fontAlgn="base" hangingPunct="1">
              <a:spcBef>
                <a:spcPct val="0"/>
              </a:spcBef>
              <a:spcAft>
                <a:spcPct val="0"/>
              </a:spcAft>
              <a:defRPr kumimoji="1" sz="3200" b="1">
                <a:solidFill>
                  <a:schemeClr val="tx1"/>
                </a:solidFill>
                <a:latin typeface="Arial" charset="0"/>
                <a:ea typeface="ＭＳ Ｐゴシック" pitchFamily="50" charset="-128"/>
              </a:defRPr>
            </a:lvl2pPr>
            <a:lvl3pPr algn="l" rtl="0" eaLnBrk="1" fontAlgn="base" hangingPunct="1">
              <a:spcBef>
                <a:spcPct val="0"/>
              </a:spcBef>
              <a:spcAft>
                <a:spcPct val="0"/>
              </a:spcAft>
              <a:defRPr kumimoji="1" sz="3200" b="1">
                <a:solidFill>
                  <a:schemeClr val="tx1"/>
                </a:solidFill>
                <a:latin typeface="Arial" charset="0"/>
                <a:ea typeface="ＭＳ Ｐゴシック" pitchFamily="50" charset="-128"/>
              </a:defRPr>
            </a:lvl3pPr>
            <a:lvl4pPr algn="l" rtl="0" eaLnBrk="1" fontAlgn="base" hangingPunct="1">
              <a:spcBef>
                <a:spcPct val="0"/>
              </a:spcBef>
              <a:spcAft>
                <a:spcPct val="0"/>
              </a:spcAft>
              <a:defRPr kumimoji="1" sz="3200" b="1">
                <a:solidFill>
                  <a:schemeClr val="tx1"/>
                </a:solidFill>
                <a:latin typeface="Arial" charset="0"/>
                <a:ea typeface="ＭＳ Ｐゴシック" pitchFamily="50" charset="-128"/>
              </a:defRPr>
            </a:lvl4pPr>
            <a:lvl5pPr algn="l" rtl="0" eaLnBrk="1" fontAlgn="base" hangingPunct="1">
              <a:spcBef>
                <a:spcPct val="0"/>
              </a:spcBef>
              <a:spcAft>
                <a:spcPct val="0"/>
              </a:spcAft>
              <a:defRPr kumimoji="1" sz="3200" b="1">
                <a:solidFill>
                  <a:schemeClr val="tx1"/>
                </a:solidFill>
                <a:latin typeface="Arial" charset="0"/>
                <a:ea typeface="ＭＳ Ｐゴシック" pitchFamily="50" charset="-128"/>
              </a:defRPr>
            </a:lvl5pPr>
            <a:lvl6pPr marL="457200" algn="l" rtl="0" eaLnBrk="1" fontAlgn="base" hangingPunct="1">
              <a:spcBef>
                <a:spcPct val="0"/>
              </a:spcBef>
              <a:spcAft>
                <a:spcPct val="0"/>
              </a:spcAft>
              <a:defRPr kumimoji="1" sz="3200" b="1">
                <a:solidFill>
                  <a:schemeClr val="tx1"/>
                </a:solidFill>
                <a:latin typeface="Arial" charset="0"/>
                <a:ea typeface="ＭＳ Ｐゴシック" pitchFamily="50" charset="-128"/>
              </a:defRPr>
            </a:lvl6pPr>
            <a:lvl7pPr marL="914400" algn="l" rtl="0" eaLnBrk="1" fontAlgn="base" hangingPunct="1">
              <a:spcBef>
                <a:spcPct val="0"/>
              </a:spcBef>
              <a:spcAft>
                <a:spcPct val="0"/>
              </a:spcAft>
              <a:defRPr kumimoji="1" sz="3200" b="1">
                <a:solidFill>
                  <a:schemeClr val="tx1"/>
                </a:solidFill>
                <a:latin typeface="Arial" charset="0"/>
                <a:ea typeface="ＭＳ Ｐゴシック" pitchFamily="50" charset="-128"/>
              </a:defRPr>
            </a:lvl7pPr>
            <a:lvl8pPr marL="1371600" algn="l" rtl="0" eaLnBrk="1" fontAlgn="base" hangingPunct="1">
              <a:spcBef>
                <a:spcPct val="0"/>
              </a:spcBef>
              <a:spcAft>
                <a:spcPct val="0"/>
              </a:spcAft>
              <a:defRPr kumimoji="1" sz="3200" b="1">
                <a:solidFill>
                  <a:schemeClr val="tx1"/>
                </a:solidFill>
                <a:latin typeface="Arial" charset="0"/>
                <a:ea typeface="ＭＳ Ｐゴシック" pitchFamily="50" charset="-128"/>
              </a:defRPr>
            </a:lvl8pPr>
            <a:lvl9pPr marL="1828800" algn="l" rtl="0" eaLnBrk="1" fontAlgn="base" hangingPunct="1">
              <a:spcBef>
                <a:spcPct val="0"/>
              </a:spcBef>
              <a:spcAft>
                <a:spcPct val="0"/>
              </a:spcAft>
              <a:defRPr kumimoji="1" sz="3200" b="1">
                <a:solidFill>
                  <a:schemeClr val="tx1"/>
                </a:solidFill>
                <a:latin typeface="Arial" charset="0"/>
                <a:ea typeface="ＭＳ Ｐゴシック" pitchFamily="50" charset="-128"/>
              </a:defRPr>
            </a:lvl9pPr>
          </a:lstStyle>
          <a:p>
            <a:r>
              <a:rPr lang="ja-JP" altLang="en-US" kern="0"/>
              <a:t>研究の目的と提案手法</a:t>
            </a:r>
          </a:p>
        </p:txBody>
      </p:sp>
      <p:pic>
        <p:nvPicPr>
          <p:cNvPr id="6" name="図 5">
            <a:extLst>
              <a:ext uri="{FF2B5EF4-FFF2-40B4-BE49-F238E27FC236}">
                <a16:creationId xmlns:a16="http://schemas.microsoft.com/office/drawing/2014/main" id="{EA60D6E0-2013-5148-B0DD-B34F2CF60A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9545" y="2812784"/>
            <a:ext cx="1289143" cy="1340032"/>
          </a:xfrm>
          <a:prstGeom prst="rect">
            <a:avLst/>
          </a:prstGeom>
        </p:spPr>
      </p:pic>
      <p:graphicFrame>
        <p:nvGraphicFramePr>
          <p:cNvPr id="7" name="表 6"/>
          <p:cNvGraphicFramePr>
            <a:graphicFrameLocks noGrp="1"/>
          </p:cNvGraphicFramePr>
          <p:nvPr>
            <p:extLst/>
          </p:nvPr>
        </p:nvGraphicFramePr>
        <p:xfrm>
          <a:off x="5388212" y="4210050"/>
          <a:ext cx="3696688" cy="2286000"/>
        </p:xfrm>
        <a:graphic>
          <a:graphicData uri="http://schemas.openxmlformats.org/drawingml/2006/table">
            <a:tbl>
              <a:tblPr firstRow="1" bandRow="1">
                <a:tableStyleId>{5C22544A-7EE6-4342-B048-85BDC9FD1C3A}</a:tableStyleId>
              </a:tblPr>
              <a:tblGrid>
                <a:gridCol w="924172">
                  <a:extLst>
                    <a:ext uri="{9D8B030D-6E8A-4147-A177-3AD203B41FA5}">
                      <a16:colId xmlns:a16="http://schemas.microsoft.com/office/drawing/2014/main" val="2414307052"/>
                    </a:ext>
                  </a:extLst>
                </a:gridCol>
                <a:gridCol w="924172">
                  <a:extLst>
                    <a:ext uri="{9D8B030D-6E8A-4147-A177-3AD203B41FA5}">
                      <a16:colId xmlns:a16="http://schemas.microsoft.com/office/drawing/2014/main" val="2904814792"/>
                    </a:ext>
                  </a:extLst>
                </a:gridCol>
                <a:gridCol w="924172">
                  <a:extLst>
                    <a:ext uri="{9D8B030D-6E8A-4147-A177-3AD203B41FA5}">
                      <a16:colId xmlns:a16="http://schemas.microsoft.com/office/drawing/2014/main" val="4259491208"/>
                    </a:ext>
                  </a:extLst>
                </a:gridCol>
                <a:gridCol w="924172">
                  <a:extLst>
                    <a:ext uri="{9D8B030D-6E8A-4147-A177-3AD203B41FA5}">
                      <a16:colId xmlns:a16="http://schemas.microsoft.com/office/drawing/2014/main" val="441869269"/>
                    </a:ext>
                  </a:extLst>
                </a:gridCol>
              </a:tblGrid>
              <a:tr h="439851">
                <a:tc>
                  <a:txBody>
                    <a:bodyPr/>
                    <a:lstStyle/>
                    <a:p>
                      <a:r>
                        <a:rPr kumimoji="1" lang="en-US" altLang="ja-JP" sz="1200">
                          <a:solidFill>
                            <a:schemeClr val="bg1"/>
                          </a:solidFill>
                        </a:rPr>
                        <a:t>Shelter name</a:t>
                      </a:r>
                      <a:endParaRPr kumimoji="1" lang="ja-JP" altLang="en-US" sz="12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5E09"/>
                    </a:solidFill>
                  </a:tcPr>
                </a:tc>
                <a:tc>
                  <a:txBody>
                    <a:bodyPr/>
                    <a:lstStyle/>
                    <a:p>
                      <a:r>
                        <a:rPr kumimoji="1" lang="en-US" altLang="ja-JP" sz="1200" dirty="0">
                          <a:solidFill>
                            <a:schemeClr val="bg1"/>
                          </a:solidFill>
                        </a:rPr>
                        <a:t>Address</a:t>
                      </a:r>
                      <a:endParaRPr kumimoji="1" lang="ja-JP" altLang="en-US" sz="12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5E09"/>
                    </a:solidFill>
                  </a:tcPr>
                </a:tc>
                <a:tc>
                  <a:txBody>
                    <a:bodyPr/>
                    <a:lstStyle/>
                    <a:p>
                      <a:r>
                        <a:rPr kumimoji="1" lang="en-US" altLang="ja-JP" sz="1200" dirty="0">
                          <a:solidFill>
                            <a:schemeClr val="bg1"/>
                          </a:solidFill>
                        </a:rPr>
                        <a:t>Max # of families</a:t>
                      </a:r>
                      <a:endParaRPr kumimoji="1" lang="ja-JP" altLang="en-US" sz="12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5E09"/>
                    </a:solidFill>
                  </a:tcPr>
                </a:tc>
                <a:tc>
                  <a:txBody>
                    <a:bodyPr/>
                    <a:lstStyle/>
                    <a:p>
                      <a:r>
                        <a:rPr kumimoji="1" lang="en-US" altLang="ja-JP" sz="1200" baseline="0">
                          <a:solidFill>
                            <a:schemeClr val="bg1"/>
                          </a:solidFill>
                        </a:rPr>
                        <a:t>Current status</a:t>
                      </a:r>
                      <a:endParaRPr kumimoji="1" lang="ja-JP" altLang="en-US" sz="12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5E09"/>
                    </a:solidFill>
                  </a:tcPr>
                </a:tc>
                <a:extLst>
                  <a:ext uri="{0D108BD9-81ED-4DB2-BD59-A6C34878D82A}">
                    <a16:rowId xmlns:a16="http://schemas.microsoft.com/office/drawing/2014/main" val="3163118326"/>
                  </a:ext>
                </a:extLst>
              </a:tr>
              <a:tr h="439851">
                <a:tc>
                  <a:txBody>
                    <a:bodyPr/>
                    <a:lstStyle/>
                    <a:p>
                      <a:r>
                        <a:rPr kumimoji="1" lang="en-US" altLang="ja-JP" sz="1200"/>
                        <a:t>A</a:t>
                      </a:r>
                      <a:r>
                        <a:rPr kumimoji="1" lang="en-US" altLang="ja-JP" sz="1200" baseline="0"/>
                        <a:t> high school</a:t>
                      </a:r>
                      <a:endParaRPr kumimoji="1" lang="ja-JP"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kumimoji="1" lang="en-US" altLang="ja-JP" sz="1200"/>
                        <a:t>XX town</a:t>
                      </a:r>
                      <a:r>
                        <a:rPr kumimoji="1" lang="en-US" altLang="ja-JP" sz="1200" baseline="0"/>
                        <a:t> 1-2</a:t>
                      </a:r>
                      <a:endParaRPr kumimoji="1" lang="ja-JP"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kumimoji="1" lang="en-US" altLang="ja-JP" sz="1800" dirty="0"/>
                        <a:t>50</a:t>
                      </a:r>
                      <a:endParaRPr kumimoji="1" lang="ja-JP" altLang="en-US" sz="1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kumimoji="1" lang="en-US" altLang="ja-JP" sz="1800">
                          <a:solidFill>
                            <a:srgbClr val="FF0000"/>
                          </a:solidFill>
                        </a:rPr>
                        <a:t>48</a:t>
                      </a:r>
                      <a:endParaRPr kumimoji="1" lang="ja-JP" altLang="en-US" sz="180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56274298"/>
                  </a:ext>
                </a:extLst>
              </a:tr>
              <a:tr h="439851">
                <a:tc>
                  <a:txBody>
                    <a:bodyPr/>
                    <a:lstStyle/>
                    <a:p>
                      <a:r>
                        <a:rPr kumimoji="1" lang="en-US" altLang="ja-JP" sz="1200"/>
                        <a:t>B element.</a:t>
                      </a:r>
                      <a:r>
                        <a:rPr kumimoji="1" lang="en-US" altLang="ja-JP" sz="1200" baseline="0"/>
                        <a:t> school</a:t>
                      </a:r>
                      <a:endParaRPr kumimoji="1" lang="ja-JP"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200"/>
                        <a:t>YY town 4-5</a:t>
                      </a:r>
                      <a:endParaRPr kumimoji="1" lang="ja-JP"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kumimoji="1" lang="en-US" altLang="ja-JP" sz="1800"/>
                        <a:t>30</a:t>
                      </a:r>
                      <a:endParaRPr kumimoji="1" lang="ja-JP" altLang="en-US" sz="1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kumimoji="1" lang="en-US" altLang="ja-JP" sz="1800">
                          <a:solidFill>
                            <a:srgbClr val="FE8100"/>
                          </a:solidFill>
                        </a:rPr>
                        <a:t>20</a:t>
                      </a:r>
                      <a:endParaRPr kumimoji="1" lang="ja-JP" altLang="en-US" sz="1800">
                        <a:solidFill>
                          <a:srgbClr val="FE81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48768924"/>
                  </a:ext>
                </a:extLst>
              </a:tr>
              <a:tr h="439851">
                <a:tc>
                  <a:txBody>
                    <a:bodyPr/>
                    <a:lstStyle/>
                    <a:p>
                      <a:r>
                        <a:rPr kumimoji="1" lang="en-US" altLang="ja-JP" sz="1200"/>
                        <a:t>C comm.</a:t>
                      </a:r>
                      <a:r>
                        <a:rPr kumimoji="1" lang="en-US" altLang="ja-JP" sz="1200" baseline="0"/>
                        <a:t> center</a:t>
                      </a:r>
                      <a:endParaRPr kumimoji="1" lang="ja-JP"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kumimoji="1" lang="en-US" altLang="ja-JP" sz="1200"/>
                        <a:t>YY</a:t>
                      </a:r>
                      <a:r>
                        <a:rPr kumimoji="1" lang="en-US" altLang="ja-JP" sz="1200" baseline="0"/>
                        <a:t> town 11-4</a:t>
                      </a:r>
                      <a:endParaRPr kumimoji="1" lang="ja-JP"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kumimoji="1" lang="en-US" altLang="ja-JP" sz="1800"/>
                        <a:t>10</a:t>
                      </a:r>
                      <a:endParaRPr kumimoji="1" lang="ja-JP" altLang="en-US" sz="1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kumimoji="1" lang="en-US" altLang="ja-JP" sz="1800">
                          <a:solidFill>
                            <a:srgbClr val="FE8100"/>
                          </a:solidFill>
                        </a:rPr>
                        <a:t>6</a:t>
                      </a:r>
                      <a:endParaRPr kumimoji="1" lang="ja-JP" altLang="en-US" sz="1800">
                        <a:solidFill>
                          <a:srgbClr val="FE81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15227298"/>
                  </a:ext>
                </a:extLst>
              </a:tr>
              <a:tr h="439851">
                <a:tc>
                  <a:txBody>
                    <a:bodyPr/>
                    <a:lstStyle/>
                    <a:p>
                      <a:r>
                        <a:rPr kumimoji="1" lang="en-US" altLang="ja-JP" sz="1200"/>
                        <a:t>D sports center</a:t>
                      </a:r>
                      <a:endParaRPr kumimoji="1" lang="ja-JP"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200"/>
                        <a:t>WW town 8-9</a:t>
                      </a:r>
                      <a:endParaRPr kumimoji="1" lang="ja-JP"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kumimoji="1" lang="en-US" altLang="ja-JP" sz="1800"/>
                        <a:t>125</a:t>
                      </a:r>
                      <a:endParaRPr kumimoji="1" lang="ja-JP" altLang="en-US" sz="1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kumimoji="1" lang="en-US" altLang="ja-JP" sz="1600" dirty="0">
                          <a:solidFill>
                            <a:srgbClr val="008000"/>
                          </a:solidFill>
                        </a:rPr>
                        <a:t>22</a:t>
                      </a:r>
                      <a:endParaRPr kumimoji="1" lang="ja-JP" altLang="en-US" sz="1800">
                        <a:solidFill>
                          <a:srgbClr val="008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93487853"/>
                  </a:ext>
                </a:extLst>
              </a:tr>
            </a:tbl>
          </a:graphicData>
        </a:graphic>
      </p:graphicFrame>
      <p:grpSp>
        <p:nvGrpSpPr>
          <p:cNvPr id="28" name="グループ化 27"/>
          <p:cNvGrpSpPr/>
          <p:nvPr/>
        </p:nvGrpSpPr>
        <p:grpSpPr>
          <a:xfrm>
            <a:off x="87345" y="5242078"/>
            <a:ext cx="3261210" cy="1486033"/>
            <a:chOff x="227919" y="5333147"/>
            <a:chExt cx="3261210" cy="1486033"/>
          </a:xfrm>
        </p:grpSpPr>
        <p:pic>
          <p:nvPicPr>
            <p:cNvPr id="1026" name="Picture 2" descr="https://1.bp.blogspot.com/-XKTafTy2_Bw/UOKDYzJbICI/AAAAAAAAKNY/tTeng5oVcJk/s1600/schoo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3849" y="6104999"/>
              <a:ext cx="939115" cy="5916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2.bp.blogspot.com/-9dUKu2CVEgg/VfS6KXqDqkI/AAAAAAAAxOA/N7W0ofbVlH8/s800/building_kouminka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08939" y="6048738"/>
              <a:ext cx="780190" cy="704122"/>
            </a:xfrm>
            <a:prstGeom prst="rect">
              <a:avLst/>
            </a:prstGeom>
            <a:noFill/>
            <a:extLst>
              <a:ext uri="{909E8E84-426E-40DD-AFC4-6F175D3DCCD1}">
                <a14:hiddenFill xmlns:a14="http://schemas.microsoft.com/office/drawing/2010/main">
                  <a:solidFill>
                    <a:srgbClr val="FFFFFF"/>
                  </a:solidFill>
                </a14:hiddenFill>
              </a:ext>
            </a:extLst>
          </p:spPr>
        </p:pic>
        <p:sp>
          <p:nvSpPr>
            <p:cNvPr id="24" name="ストライプ矢印 23">
              <a:extLst>
                <a:ext uri="{FF2B5EF4-FFF2-40B4-BE49-F238E27FC236}">
                  <a16:creationId xmlns:a16="http://schemas.microsoft.com/office/drawing/2014/main" id="{05376664-1022-A046-9620-CF9995580B84}"/>
                </a:ext>
              </a:extLst>
            </p:cNvPr>
            <p:cNvSpPr/>
            <p:nvPr/>
          </p:nvSpPr>
          <p:spPr>
            <a:xfrm rot="5400000">
              <a:off x="724919" y="5491835"/>
              <a:ext cx="503576" cy="388078"/>
            </a:xfrm>
            <a:prstGeom prst="stripedRightArrow">
              <a:avLst>
                <a:gd name="adj1" fmla="val 50000"/>
                <a:gd name="adj2" fmla="val 62240"/>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p:cNvSpPr txBox="1"/>
            <p:nvPr/>
          </p:nvSpPr>
          <p:spPr>
            <a:xfrm>
              <a:off x="1064164" y="5333147"/>
              <a:ext cx="1415772" cy="338554"/>
            </a:xfrm>
            <a:prstGeom prst="rect">
              <a:avLst/>
            </a:prstGeom>
            <a:noFill/>
          </p:spPr>
          <p:txBody>
            <a:bodyPr wrap="none" rtlCol="0">
              <a:spAutoFit/>
            </a:bodyPr>
            <a:lstStyle/>
            <a:p>
              <a:r>
                <a:rPr kumimoji="1" lang="ja-JP" altLang="en-US" sz="1600">
                  <a:latin typeface="+mj-lt"/>
                </a:rPr>
                <a:t>チェックイン</a:t>
              </a:r>
            </a:p>
          </p:txBody>
        </p:sp>
        <p:pic>
          <p:nvPicPr>
            <p:cNvPr id="2" name="Picture 2" descr="体育館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7919" y="5993328"/>
              <a:ext cx="1112258" cy="8258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木造校舎のイラスト"/>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60458" y="5415407"/>
              <a:ext cx="986058" cy="723766"/>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四角形吹き出し 29"/>
          <p:cNvSpPr/>
          <p:nvPr/>
        </p:nvSpPr>
        <p:spPr>
          <a:xfrm>
            <a:off x="7744822" y="5637356"/>
            <a:ext cx="794015" cy="417786"/>
          </a:xfrm>
          <a:prstGeom prst="wedgeRectCallout">
            <a:avLst>
              <a:gd name="adj1" fmla="val 62208"/>
              <a:gd name="adj2" fmla="val 108542"/>
            </a:avLst>
          </a:prstGeom>
          <a:solidFill>
            <a:srgbClr val="FFFF99"/>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tx1"/>
                </a:solidFill>
              </a:rPr>
              <a:t>+1</a:t>
            </a:r>
            <a:endParaRPr kumimoji="1" lang="ja-JP" altLang="en-US">
              <a:solidFill>
                <a:schemeClr val="tx1"/>
              </a:solidFill>
            </a:endParaRPr>
          </a:p>
        </p:txBody>
      </p:sp>
      <p:pic>
        <p:nvPicPr>
          <p:cNvPr id="29" name="図 28">
            <a:extLst>
              <a:ext uri="{FF2B5EF4-FFF2-40B4-BE49-F238E27FC236}">
                <a16:creationId xmlns:a16="http://schemas.microsoft.com/office/drawing/2014/main" id="{1F659714-15BE-2744-8109-4B5A5F602838}"/>
              </a:ext>
            </a:extLst>
          </p:cNvPr>
          <p:cNvPicPr>
            <a:picLocks noChangeAspect="1"/>
          </p:cNvPicPr>
          <p:nvPr/>
        </p:nvPicPr>
        <p:blipFill>
          <a:blip r:embed="rId9"/>
          <a:stretch>
            <a:fillRect/>
          </a:stretch>
        </p:blipFill>
        <p:spPr>
          <a:xfrm>
            <a:off x="6840482" y="3140968"/>
            <a:ext cx="1017163" cy="1069082"/>
          </a:xfrm>
          <a:prstGeom prst="rect">
            <a:avLst/>
          </a:prstGeom>
        </p:spPr>
      </p:pic>
      <p:grpSp>
        <p:nvGrpSpPr>
          <p:cNvPr id="16" name="グループ化 15"/>
          <p:cNvGrpSpPr/>
          <p:nvPr/>
        </p:nvGrpSpPr>
        <p:grpSpPr>
          <a:xfrm>
            <a:off x="341707" y="3746859"/>
            <a:ext cx="5085798" cy="2780494"/>
            <a:chOff x="422306" y="3810806"/>
            <a:chExt cx="5085798" cy="2780494"/>
          </a:xfrm>
        </p:grpSpPr>
        <p:sp>
          <p:nvSpPr>
            <p:cNvPr id="8" name="角丸四角形 7"/>
            <p:cNvSpPr/>
            <p:nvPr/>
          </p:nvSpPr>
          <p:spPr>
            <a:xfrm>
              <a:off x="3417523" y="4242272"/>
              <a:ext cx="2090581" cy="2349028"/>
            </a:xfrm>
            <a:prstGeom prst="roundRect">
              <a:avLst>
                <a:gd name="adj" fmla="val 8658"/>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F6A4E9C0-FE31-BF40-B9B9-146A2EF058A2}"/>
                </a:ext>
              </a:extLst>
            </p:cNvPr>
            <p:cNvPicPr>
              <a:picLocks noChangeAspect="1"/>
            </p:cNvPicPr>
            <p:nvPr/>
          </p:nvPicPr>
          <p:blipFill>
            <a:blip r:embed="rId10"/>
            <a:stretch>
              <a:fillRect/>
            </a:stretch>
          </p:blipFill>
          <p:spPr>
            <a:xfrm>
              <a:off x="3527063" y="4489740"/>
              <a:ext cx="1859631" cy="1803304"/>
            </a:xfrm>
            <a:prstGeom prst="rect">
              <a:avLst/>
            </a:prstGeom>
            <a:ln>
              <a:solidFill>
                <a:srgbClr val="002060"/>
              </a:solidFill>
            </a:ln>
          </p:spPr>
        </p:pic>
        <p:sp>
          <p:nvSpPr>
            <p:cNvPr id="17" name="円形吹き出し 16">
              <a:extLst>
                <a:ext uri="{FF2B5EF4-FFF2-40B4-BE49-F238E27FC236}">
                  <a16:creationId xmlns:a16="http://schemas.microsoft.com/office/drawing/2014/main" id="{941A3AFA-3B29-884A-8E58-EE825439A1E0}"/>
                </a:ext>
              </a:extLst>
            </p:cNvPr>
            <p:cNvSpPr/>
            <p:nvPr/>
          </p:nvSpPr>
          <p:spPr>
            <a:xfrm>
              <a:off x="3877559" y="5517318"/>
              <a:ext cx="264219" cy="290637"/>
            </a:xfrm>
            <a:prstGeom prst="wedgeEllipseCallout">
              <a:avLst>
                <a:gd name="adj1" fmla="val 2539"/>
                <a:gd name="adj2" fmla="val 106260"/>
              </a:avLst>
            </a:prstGeom>
            <a:solidFill>
              <a:srgbClr val="92D05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ja-JP" sz="1600">
                  <a:solidFill>
                    <a:srgbClr val="000000"/>
                  </a:solidFill>
                </a:rPr>
                <a:t>D</a:t>
              </a:r>
              <a:endParaRPr lang="ja-JP" altLang="en-US">
                <a:solidFill>
                  <a:srgbClr val="000000"/>
                </a:solidFill>
              </a:endParaRPr>
            </a:p>
          </p:txBody>
        </p:sp>
        <p:sp>
          <p:nvSpPr>
            <p:cNvPr id="18" name="円形吹き出し 17">
              <a:extLst>
                <a:ext uri="{FF2B5EF4-FFF2-40B4-BE49-F238E27FC236}">
                  <a16:creationId xmlns:a16="http://schemas.microsoft.com/office/drawing/2014/main" id="{BA0AE800-358E-B74D-8453-96323D1BD8E3}"/>
                </a:ext>
              </a:extLst>
            </p:cNvPr>
            <p:cNvSpPr/>
            <p:nvPr/>
          </p:nvSpPr>
          <p:spPr>
            <a:xfrm>
              <a:off x="4475090" y="4995063"/>
              <a:ext cx="253040" cy="260068"/>
            </a:xfrm>
            <a:prstGeom prst="wedgeEllipseCallout">
              <a:avLst>
                <a:gd name="adj1" fmla="val 2539"/>
                <a:gd name="adj2" fmla="val 106260"/>
              </a:avLst>
            </a:prstGeom>
            <a:solidFill>
              <a:srgbClr val="FFC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a:solidFill>
                    <a:schemeClr val="tx1"/>
                  </a:solidFill>
                </a:rPr>
                <a:t>B</a:t>
              </a:r>
              <a:endParaRPr kumimoji="1" lang="ja-JP" altLang="en-US">
                <a:solidFill>
                  <a:schemeClr val="tx1"/>
                </a:solidFill>
              </a:endParaRPr>
            </a:p>
          </p:txBody>
        </p:sp>
        <p:sp>
          <p:nvSpPr>
            <p:cNvPr id="19" name="円形吹き出し 18">
              <a:extLst>
                <a:ext uri="{FF2B5EF4-FFF2-40B4-BE49-F238E27FC236}">
                  <a16:creationId xmlns:a16="http://schemas.microsoft.com/office/drawing/2014/main" id="{6ACDEE57-8C84-CD48-AC0C-94C207F22E7C}"/>
                </a:ext>
              </a:extLst>
            </p:cNvPr>
            <p:cNvSpPr/>
            <p:nvPr/>
          </p:nvSpPr>
          <p:spPr>
            <a:xfrm>
              <a:off x="3807651" y="4583843"/>
              <a:ext cx="295540" cy="280332"/>
            </a:xfrm>
            <a:prstGeom prst="wedgeEllipseCallout">
              <a:avLst>
                <a:gd name="adj1" fmla="val 2539"/>
                <a:gd name="adj2" fmla="val 106260"/>
              </a:avLst>
            </a:prstGeom>
            <a:solidFill>
              <a:srgbClr val="FF0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a:t>A</a:t>
              </a:r>
              <a:endParaRPr kumimoji="1" lang="ja-JP" altLang="en-US"/>
            </a:p>
          </p:txBody>
        </p:sp>
        <p:sp>
          <p:nvSpPr>
            <p:cNvPr id="22" name="円形吹き出し 21">
              <a:extLst>
                <a:ext uri="{FF2B5EF4-FFF2-40B4-BE49-F238E27FC236}">
                  <a16:creationId xmlns:a16="http://schemas.microsoft.com/office/drawing/2014/main" id="{BA0AE800-358E-B74D-8453-96323D1BD8E3}"/>
                </a:ext>
              </a:extLst>
            </p:cNvPr>
            <p:cNvSpPr/>
            <p:nvPr/>
          </p:nvSpPr>
          <p:spPr>
            <a:xfrm>
              <a:off x="4785577" y="5312916"/>
              <a:ext cx="253040" cy="260068"/>
            </a:xfrm>
            <a:prstGeom prst="wedgeEllipseCallout">
              <a:avLst>
                <a:gd name="adj1" fmla="val 2539"/>
                <a:gd name="adj2" fmla="val 106260"/>
              </a:avLst>
            </a:prstGeom>
            <a:solidFill>
              <a:srgbClr val="FFC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a:solidFill>
                    <a:schemeClr val="tx1"/>
                  </a:solidFill>
                </a:rPr>
                <a:t>C</a:t>
              </a:r>
              <a:endParaRPr kumimoji="1" lang="ja-JP" altLang="en-US">
                <a:solidFill>
                  <a:schemeClr val="tx1"/>
                </a:solidFill>
              </a:endParaRPr>
            </a:p>
          </p:txBody>
        </p:sp>
        <p:sp>
          <p:nvSpPr>
            <p:cNvPr id="15" name="ストライプ矢印 14">
              <a:extLst>
                <a:ext uri="{FF2B5EF4-FFF2-40B4-BE49-F238E27FC236}">
                  <a16:creationId xmlns:a16="http://schemas.microsoft.com/office/drawing/2014/main" id="{05376664-1022-A046-9620-CF9995580B84}"/>
                </a:ext>
              </a:extLst>
            </p:cNvPr>
            <p:cNvSpPr/>
            <p:nvPr/>
          </p:nvSpPr>
          <p:spPr>
            <a:xfrm>
              <a:off x="2621077" y="4627920"/>
              <a:ext cx="503576" cy="388078"/>
            </a:xfrm>
            <a:prstGeom prst="stripedRightArrow">
              <a:avLst>
                <a:gd name="adj1" fmla="val 50000"/>
                <a:gd name="adj2" fmla="val 62240"/>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0" name="Picture 6" descr="https://1.bp.blogspot.com/-p_33bhZsyFI/XW87KSBsKHI/AAAAAAABUpI/q9xKrk3A71EQGzYCMyWjtoH-W6WMQda9gCLcBGAs/s1600/yuudou_hinan_people.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22306" y="3810806"/>
              <a:ext cx="1999052" cy="1649011"/>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p:cNvSpPr txBox="1"/>
            <p:nvPr/>
          </p:nvSpPr>
          <p:spPr>
            <a:xfrm>
              <a:off x="2512062" y="4320463"/>
              <a:ext cx="595035" cy="338554"/>
            </a:xfrm>
            <a:prstGeom prst="rect">
              <a:avLst/>
            </a:prstGeom>
            <a:noFill/>
          </p:spPr>
          <p:txBody>
            <a:bodyPr wrap="none" rtlCol="0">
              <a:spAutoFit/>
            </a:bodyPr>
            <a:lstStyle/>
            <a:p>
              <a:r>
                <a:rPr kumimoji="1" lang="ja-JP" altLang="en-US" sz="1600">
                  <a:latin typeface="+mj-lt"/>
                </a:rPr>
                <a:t>検索</a:t>
              </a:r>
            </a:p>
          </p:txBody>
        </p:sp>
        <p:pic>
          <p:nvPicPr>
            <p:cNvPr id="36" name="図 35">
              <a:extLst>
                <a:ext uri="{FF2B5EF4-FFF2-40B4-BE49-F238E27FC236}">
                  <a16:creationId xmlns:a16="http://schemas.microsoft.com/office/drawing/2014/main" id="{EA60D6E0-2013-5148-B0DD-B34F2CF60AD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867284" y="4465293"/>
              <a:ext cx="419467" cy="436026"/>
            </a:xfrm>
            <a:prstGeom prst="rect">
              <a:avLst/>
            </a:prstGeom>
          </p:spPr>
        </p:pic>
        <p:sp>
          <p:nvSpPr>
            <p:cNvPr id="9" name="楕円 8"/>
            <p:cNvSpPr/>
            <p:nvPr/>
          </p:nvSpPr>
          <p:spPr>
            <a:xfrm>
              <a:off x="4305300" y="6331828"/>
              <a:ext cx="266700" cy="2331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5" name="楕円 34"/>
          <p:cNvSpPr/>
          <p:nvPr/>
        </p:nvSpPr>
        <p:spPr>
          <a:xfrm>
            <a:off x="4258697" y="4574187"/>
            <a:ext cx="266700" cy="233195"/>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ustDataLst>
      <p:tags r:id="rId1"/>
    </p:custDataLst>
    <p:extLst>
      <p:ext uri="{BB962C8B-B14F-4D97-AF65-F5344CB8AC3E}">
        <p14:creationId xmlns:p14="http://schemas.microsoft.com/office/powerpoint/2010/main" val="149309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1" nodeType="clickEffect">
                                  <p:stCondLst>
                                    <p:cond delay="0"/>
                                  </p:stCondLst>
                                  <p:childTnLst>
                                    <p:animMotion origin="layout" path="M -1.94444E-6 3.7037E-6 L -1.94444E-6 0.00023 C -0.00104 0.00648 -0.00156 0.01342 -0.00295 0.02014 C -0.00347 0.02268 -0.00503 0.0243 -0.00573 0.02685 C -0.00694 0.03125 -0.00642 0.03703 -0.0085 0.04051 C -0.00989 0.04259 -0.01146 0.04467 -0.01267 0.04699 C -0.01423 0.05023 -0.01719 0.05949 -0.01979 0.06064 C -0.02569 0.06296 -0.03194 0.06203 -0.03802 0.06296 C -0.03941 0.06365 -0.0408 0.06481 -0.04219 0.06504 L -0.0717 0.06967 C -0.07222 0.07176 -0.07309 0.07407 -0.07309 0.07662 C -0.07309 0.08541 -0.07326 0.0949 -0.0717 0.10347 C -0.071 0.1081 -0.06614 0.11203 -0.06337 0.11273 C -0.0559 0.11365 -0.04826 0.11412 -0.0408 0.11481 C -0.03663 0.12824 -0.03871 0.1206 -0.03524 0.13726 L -0.03385 0.14398 C -0.03437 0.15162 -0.03455 0.15926 -0.03524 0.16689 C -0.03594 0.17338 -0.03732 0.1743 -0.03941 0.18009 C -0.03993 0.18148 -0.04045 0.1831 -0.0408 0.18495 " pathEditMode="relative" rAng="0" ptsTypes="AAAAAAAAAAAAAAAAAAA">
                                      <p:cBhvr>
                                        <p:cTn id="18" dur="2000" fill="hold"/>
                                        <p:tgtEl>
                                          <p:spTgt spid="35"/>
                                        </p:tgtEl>
                                        <p:attrNameLst>
                                          <p:attrName>ppt_x</p:attrName>
                                          <p:attrName>ppt_y</p:attrName>
                                        </p:attrNameLst>
                                      </p:cBhvr>
                                      <p:rCtr x="-3663" y="9236"/>
                                    </p:animMotion>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up)">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1000"/>
                                        <p:tgtEl>
                                          <p:spTgt spid="30"/>
                                        </p:tgtEl>
                                      </p:cBhvr>
                                    </p:animEffect>
                                    <p:anim calcmode="lin" valueType="num">
                                      <p:cBhvr>
                                        <p:cTn id="29" dur="1000" fill="hold"/>
                                        <p:tgtEl>
                                          <p:spTgt spid="30"/>
                                        </p:tgtEl>
                                        <p:attrNameLst>
                                          <p:attrName>ppt_x</p:attrName>
                                        </p:attrNameLst>
                                      </p:cBhvr>
                                      <p:tavLst>
                                        <p:tav tm="0">
                                          <p:val>
                                            <p:strVal val="#ppt_x"/>
                                          </p:val>
                                        </p:tav>
                                        <p:tav tm="100000">
                                          <p:val>
                                            <p:strVal val="#ppt_x"/>
                                          </p:val>
                                        </p:tav>
                                      </p:tavLst>
                                    </p:anim>
                                    <p:anim calcmode="lin" valueType="num">
                                      <p:cBhvr>
                                        <p:cTn id="30"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5" grpId="0" animBg="1"/>
      <p:bldP spid="35"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図 36">
            <a:extLst>
              <a:ext uri="{FF2B5EF4-FFF2-40B4-BE49-F238E27FC236}">
                <a16:creationId xmlns:a16="http://schemas.microsoft.com/office/drawing/2014/main" id="{F6A4E9C0-FE31-BF40-B9B9-146A2EF058A2}"/>
              </a:ext>
            </a:extLst>
          </p:cNvPr>
          <p:cNvPicPr>
            <a:picLocks noChangeAspect="1"/>
          </p:cNvPicPr>
          <p:nvPr/>
        </p:nvPicPr>
        <p:blipFill>
          <a:blip r:embed="rId4"/>
          <a:stretch>
            <a:fillRect/>
          </a:stretch>
        </p:blipFill>
        <p:spPr>
          <a:xfrm>
            <a:off x="270555" y="3806064"/>
            <a:ext cx="3285235" cy="3051936"/>
          </a:xfrm>
          <a:prstGeom prst="rect">
            <a:avLst/>
          </a:prstGeom>
        </p:spPr>
      </p:pic>
      <p:pic>
        <p:nvPicPr>
          <p:cNvPr id="10" name="図 9">
            <a:extLst>
              <a:ext uri="{FF2B5EF4-FFF2-40B4-BE49-F238E27FC236}">
                <a16:creationId xmlns:a16="http://schemas.microsoft.com/office/drawing/2014/main" id="{1D10603D-EF9F-B24C-803C-6B84D1F7C91D}"/>
              </a:ext>
            </a:extLst>
          </p:cNvPr>
          <p:cNvPicPr>
            <a:picLocks noChangeAspect="1"/>
          </p:cNvPicPr>
          <p:nvPr/>
        </p:nvPicPr>
        <p:blipFill rotWithShape="1">
          <a:blip r:embed="rId5"/>
          <a:srcRect l="60721" r="3241"/>
          <a:stretch/>
        </p:blipFill>
        <p:spPr>
          <a:xfrm>
            <a:off x="2311093" y="4283059"/>
            <a:ext cx="189952" cy="605854"/>
          </a:xfrm>
          <a:prstGeom prst="rect">
            <a:avLst/>
          </a:prstGeom>
        </p:spPr>
      </p:pic>
      <p:sp>
        <p:nvSpPr>
          <p:cNvPr id="29" name="円形吹き出し 28">
            <a:extLst>
              <a:ext uri="{FF2B5EF4-FFF2-40B4-BE49-F238E27FC236}">
                <a16:creationId xmlns:a16="http://schemas.microsoft.com/office/drawing/2014/main" id="{07C0CB73-68EA-1640-AD89-F12C6667091C}"/>
              </a:ext>
            </a:extLst>
          </p:cNvPr>
          <p:cNvSpPr/>
          <p:nvPr/>
        </p:nvSpPr>
        <p:spPr>
          <a:xfrm>
            <a:off x="2708164" y="4009491"/>
            <a:ext cx="710730" cy="1036519"/>
          </a:xfrm>
          <a:prstGeom prst="wedgeEllipseCallout">
            <a:avLst>
              <a:gd name="adj1" fmla="val -90395"/>
              <a:gd name="adj2" fmla="val 43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a:extLst>
              <a:ext uri="{FF2B5EF4-FFF2-40B4-BE49-F238E27FC236}">
                <a16:creationId xmlns:a16="http://schemas.microsoft.com/office/drawing/2014/main" id="{3A21F624-04E6-C44D-8E94-6A5F5785CBD1}"/>
              </a:ext>
            </a:extLst>
          </p:cNvPr>
          <p:cNvPicPr>
            <a:picLocks noChangeAspect="1"/>
          </p:cNvPicPr>
          <p:nvPr/>
        </p:nvPicPr>
        <p:blipFill>
          <a:blip r:embed="rId6"/>
          <a:stretch>
            <a:fillRect/>
          </a:stretch>
        </p:blipFill>
        <p:spPr>
          <a:xfrm>
            <a:off x="2652088" y="4105768"/>
            <a:ext cx="815557" cy="837737"/>
          </a:xfrm>
          <a:prstGeom prst="rect">
            <a:avLst/>
          </a:prstGeom>
        </p:spPr>
      </p:pic>
      <p:sp>
        <p:nvSpPr>
          <p:cNvPr id="15" name="星 7 14">
            <a:extLst>
              <a:ext uri="{FF2B5EF4-FFF2-40B4-BE49-F238E27FC236}">
                <a16:creationId xmlns:a16="http://schemas.microsoft.com/office/drawing/2014/main" id="{FDA2A291-9856-784D-B07A-9807371D5AE9}"/>
              </a:ext>
            </a:extLst>
          </p:cNvPr>
          <p:cNvSpPr/>
          <p:nvPr/>
        </p:nvSpPr>
        <p:spPr>
          <a:xfrm>
            <a:off x="3370452" y="3717032"/>
            <a:ext cx="2292651" cy="1520276"/>
          </a:xfrm>
          <a:prstGeom prst="star7">
            <a:avLst/>
          </a:prstGeom>
          <a:solidFill>
            <a:srgbClr val="FFC0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E7F3BA9-7152-E743-BE4D-5EEF39F165E5}"/>
              </a:ext>
            </a:extLst>
          </p:cNvPr>
          <p:cNvSpPr>
            <a:spLocks noGrp="1"/>
          </p:cNvSpPr>
          <p:nvPr>
            <p:ph type="title"/>
          </p:nvPr>
        </p:nvSpPr>
        <p:spPr/>
        <p:txBody>
          <a:bodyPr/>
          <a:lstStyle/>
          <a:p>
            <a:r>
              <a:rPr lang="ja-JP" altLang="en-US"/>
              <a:t>住民ユースケース</a:t>
            </a:r>
            <a:endParaRPr kumimoji="1" lang="ja-JP" altLang="en-US"/>
          </a:p>
        </p:txBody>
      </p:sp>
      <p:sp>
        <p:nvSpPr>
          <p:cNvPr id="3" name="コンテンツ プレースホルダー 2">
            <a:extLst>
              <a:ext uri="{FF2B5EF4-FFF2-40B4-BE49-F238E27FC236}">
                <a16:creationId xmlns:a16="http://schemas.microsoft.com/office/drawing/2014/main" id="{F725E4B8-E180-744E-96CB-B46889BE8AD7}"/>
              </a:ext>
            </a:extLst>
          </p:cNvPr>
          <p:cNvSpPr>
            <a:spLocks noGrp="1"/>
          </p:cNvSpPr>
          <p:nvPr>
            <p:ph idx="1"/>
          </p:nvPr>
        </p:nvSpPr>
        <p:spPr>
          <a:xfrm>
            <a:off x="381000" y="1066800"/>
            <a:ext cx="8382000" cy="5334000"/>
          </a:xfrm>
        </p:spPr>
        <p:txBody>
          <a:bodyPr/>
          <a:lstStyle/>
          <a:p>
            <a:r>
              <a:rPr lang="en-US" altLang="ja-JP" sz="2000" dirty="0"/>
              <a:t>C1: </a:t>
            </a:r>
            <a:r>
              <a:rPr lang="ja-JP" altLang="en-US" sz="2000"/>
              <a:t>住民情報を登録する</a:t>
            </a:r>
            <a:endParaRPr lang="en-US" altLang="ja-JP" sz="2000" dirty="0"/>
          </a:p>
          <a:p>
            <a:pPr lvl="1"/>
            <a:r>
              <a:rPr lang="ja-JP" altLang="en-US" sz="1800"/>
              <a:t>氏名</a:t>
            </a:r>
            <a:r>
              <a:rPr lang="en-US" altLang="ja-JP" sz="1800" dirty="0"/>
              <a:t>, </a:t>
            </a:r>
            <a:r>
              <a:rPr lang="ja-JP" altLang="en-US" sz="1800"/>
              <a:t>住所</a:t>
            </a:r>
            <a:r>
              <a:rPr lang="en-US" altLang="ja-JP" sz="1800" dirty="0"/>
              <a:t>, </a:t>
            </a:r>
            <a:r>
              <a:rPr lang="ja-JP" altLang="en-US" sz="1800"/>
              <a:t>メールアドレス</a:t>
            </a:r>
            <a:r>
              <a:rPr lang="en-US" altLang="ja-JP" sz="1800" dirty="0"/>
              <a:t>, </a:t>
            </a:r>
            <a:r>
              <a:rPr lang="ja-JP" altLang="en-US" sz="1800"/>
              <a:t>電話番号</a:t>
            </a:r>
            <a:r>
              <a:rPr lang="en-US" altLang="ja-JP" sz="1800" dirty="0"/>
              <a:t>, </a:t>
            </a:r>
            <a:r>
              <a:rPr lang="ja-JP" altLang="en-US" sz="1800"/>
              <a:t>パスワード</a:t>
            </a:r>
            <a:r>
              <a:rPr lang="en-US" altLang="ja-JP" sz="1800" dirty="0"/>
              <a:t>, </a:t>
            </a:r>
            <a:r>
              <a:rPr lang="ja-JP" altLang="en-US" sz="1800"/>
              <a:t>世帯人数</a:t>
            </a:r>
            <a:endParaRPr lang="en-US" altLang="ja-JP" sz="1800" dirty="0"/>
          </a:p>
          <a:p>
            <a:r>
              <a:rPr lang="en-US" altLang="ja-JP" sz="2000" dirty="0"/>
              <a:t>C2: </a:t>
            </a:r>
            <a:r>
              <a:rPr lang="ja-JP" altLang="en-US" sz="2000"/>
              <a:t>避難所を検索する</a:t>
            </a:r>
            <a:endParaRPr lang="en-US" altLang="ja-JP" sz="2000" dirty="0"/>
          </a:p>
          <a:p>
            <a:pPr lvl="1"/>
            <a:r>
              <a:rPr lang="ja-JP" altLang="en-US" sz="1800"/>
              <a:t>地図上に避難所の混雑状況をピンの色で視覚化する</a:t>
            </a:r>
            <a:endParaRPr lang="en-US" altLang="ja-JP" sz="1800" dirty="0"/>
          </a:p>
          <a:p>
            <a:pPr lvl="1"/>
            <a:r>
              <a:rPr lang="ja-JP" altLang="en-US" sz="1800"/>
              <a:t>住民が避難するのに最適な避難所を検索できる</a:t>
            </a:r>
            <a:endParaRPr lang="en-US" altLang="ja-JP" sz="1800" dirty="0"/>
          </a:p>
          <a:p>
            <a:r>
              <a:rPr lang="en-US" altLang="ja-JP" sz="2000" dirty="0"/>
              <a:t>C3: </a:t>
            </a:r>
            <a:r>
              <a:rPr lang="ja-JP" altLang="en-US" sz="2000"/>
              <a:t>チェックインする</a:t>
            </a:r>
            <a:endParaRPr lang="en-US" altLang="ja-JP" sz="2000" dirty="0"/>
          </a:p>
          <a:p>
            <a:pPr lvl="1"/>
            <a:r>
              <a:rPr lang="ja-JP" altLang="en-US" sz="1800"/>
              <a:t>住民が避難後、チェックインを行う</a:t>
            </a:r>
            <a:endParaRPr lang="en-US" altLang="ja-JP" sz="1800" dirty="0"/>
          </a:p>
          <a:p>
            <a:pPr lvl="1"/>
            <a:r>
              <a:rPr lang="ja-JP" altLang="en-US" sz="1800"/>
              <a:t>システムがチェックインを記録し、避難所の状態を更新する</a:t>
            </a:r>
            <a:endParaRPr lang="en-US" altLang="ja-JP" sz="1800" dirty="0"/>
          </a:p>
        </p:txBody>
      </p:sp>
      <p:sp>
        <p:nvSpPr>
          <p:cNvPr id="4" name="スライド番号プレースホルダー 3">
            <a:extLst>
              <a:ext uri="{FF2B5EF4-FFF2-40B4-BE49-F238E27FC236}">
                <a16:creationId xmlns:a16="http://schemas.microsoft.com/office/drawing/2014/main" id="{8F0EF649-1B0E-1748-B2F2-6555D051CADA}"/>
              </a:ext>
            </a:extLst>
          </p:cNvPr>
          <p:cNvSpPr>
            <a:spLocks noGrp="1"/>
          </p:cNvSpPr>
          <p:nvPr>
            <p:ph type="sldNum" sz="quarter" idx="11"/>
          </p:nvPr>
        </p:nvSpPr>
        <p:spPr/>
        <p:txBody>
          <a:bodyPr/>
          <a:lstStyle/>
          <a:p>
            <a:fld id="{540B1702-1328-441D-B737-C2B94A2E6AF5}" type="slidenum">
              <a:rPr lang="en-US" altLang="ja-JP" smtClean="0"/>
              <a:pPr/>
              <a:t>5</a:t>
            </a:fld>
            <a:endParaRPr lang="en-US" altLang="ja-JP"/>
          </a:p>
        </p:txBody>
      </p:sp>
      <p:pic>
        <p:nvPicPr>
          <p:cNvPr id="7" name="図 6">
            <a:extLst>
              <a:ext uri="{FF2B5EF4-FFF2-40B4-BE49-F238E27FC236}">
                <a16:creationId xmlns:a16="http://schemas.microsoft.com/office/drawing/2014/main" id="{4E4A27D2-061A-F94F-858D-D93B4363E318}"/>
              </a:ext>
            </a:extLst>
          </p:cNvPr>
          <p:cNvPicPr>
            <a:picLocks noChangeAspect="1"/>
          </p:cNvPicPr>
          <p:nvPr/>
        </p:nvPicPr>
        <p:blipFill>
          <a:blip r:embed="rId7"/>
          <a:stretch>
            <a:fillRect/>
          </a:stretch>
        </p:blipFill>
        <p:spPr>
          <a:xfrm>
            <a:off x="7914643" y="3896262"/>
            <a:ext cx="724367" cy="992651"/>
          </a:xfrm>
          <a:prstGeom prst="rect">
            <a:avLst/>
          </a:prstGeom>
        </p:spPr>
      </p:pic>
      <p:pic>
        <p:nvPicPr>
          <p:cNvPr id="9" name="図 8">
            <a:extLst>
              <a:ext uri="{FF2B5EF4-FFF2-40B4-BE49-F238E27FC236}">
                <a16:creationId xmlns:a16="http://schemas.microsoft.com/office/drawing/2014/main" id="{1F659714-15BE-2744-8109-4B5A5F602838}"/>
              </a:ext>
            </a:extLst>
          </p:cNvPr>
          <p:cNvPicPr>
            <a:picLocks noChangeAspect="1"/>
          </p:cNvPicPr>
          <p:nvPr/>
        </p:nvPicPr>
        <p:blipFill>
          <a:blip r:embed="rId8"/>
          <a:stretch>
            <a:fillRect/>
          </a:stretch>
        </p:blipFill>
        <p:spPr>
          <a:xfrm>
            <a:off x="5366301" y="4903690"/>
            <a:ext cx="1553925" cy="1838965"/>
          </a:xfrm>
          <a:prstGeom prst="rect">
            <a:avLst/>
          </a:prstGeom>
        </p:spPr>
      </p:pic>
      <p:sp>
        <p:nvSpPr>
          <p:cNvPr id="14" name="右矢印 13">
            <a:extLst>
              <a:ext uri="{FF2B5EF4-FFF2-40B4-BE49-F238E27FC236}">
                <a16:creationId xmlns:a16="http://schemas.microsoft.com/office/drawing/2014/main" id="{6333A1FC-6BDD-DD41-B1B7-D79C83840012}"/>
              </a:ext>
            </a:extLst>
          </p:cNvPr>
          <p:cNvSpPr/>
          <p:nvPr/>
        </p:nvSpPr>
        <p:spPr>
          <a:xfrm flipH="1">
            <a:off x="6404664" y="5416198"/>
            <a:ext cx="1002464" cy="846451"/>
          </a:xfrm>
          <a:prstGeom prst="rightArrow">
            <a:avLst>
              <a:gd name="adj1" fmla="val 51569"/>
              <a:gd name="adj2" fmla="val 46839"/>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sz="1200">
              <a:solidFill>
                <a:schemeClr val="tx1"/>
              </a:solidFill>
            </a:endParaRPr>
          </a:p>
        </p:txBody>
      </p:sp>
      <p:pic>
        <p:nvPicPr>
          <p:cNvPr id="20" name="図 19">
            <a:extLst>
              <a:ext uri="{FF2B5EF4-FFF2-40B4-BE49-F238E27FC236}">
                <a16:creationId xmlns:a16="http://schemas.microsoft.com/office/drawing/2014/main" id="{C24F3A0F-C729-E846-9A47-5CA8C6837AF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84135" y="4301272"/>
            <a:ext cx="248531" cy="237062"/>
          </a:xfrm>
          <a:prstGeom prst="rect">
            <a:avLst/>
          </a:prstGeom>
        </p:spPr>
      </p:pic>
      <p:pic>
        <p:nvPicPr>
          <p:cNvPr id="5" name="図 4">
            <a:extLst>
              <a:ext uri="{FF2B5EF4-FFF2-40B4-BE49-F238E27FC236}">
                <a16:creationId xmlns:a16="http://schemas.microsoft.com/office/drawing/2014/main" id="{E02605AF-22E6-C94D-8F75-3C2EE677B88B}"/>
              </a:ext>
            </a:extLst>
          </p:cNvPr>
          <p:cNvPicPr>
            <a:picLocks noChangeAspect="1"/>
          </p:cNvPicPr>
          <p:nvPr/>
        </p:nvPicPr>
        <p:blipFill>
          <a:blip r:embed="rId10"/>
          <a:stretch>
            <a:fillRect/>
          </a:stretch>
        </p:blipFill>
        <p:spPr>
          <a:xfrm>
            <a:off x="3918259" y="3900296"/>
            <a:ext cx="1272168" cy="954126"/>
          </a:xfrm>
          <a:prstGeom prst="rect">
            <a:avLst/>
          </a:prstGeom>
        </p:spPr>
      </p:pic>
      <p:pic>
        <p:nvPicPr>
          <p:cNvPr id="25" name="図 24">
            <a:extLst>
              <a:ext uri="{FF2B5EF4-FFF2-40B4-BE49-F238E27FC236}">
                <a16:creationId xmlns:a16="http://schemas.microsoft.com/office/drawing/2014/main" id="{43B747D9-5BE5-C243-9649-73BF6E4DE85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32203" y="3734110"/>
            <a:ext cx="1152286" cy="1226473"/>
          </a:xfrm>
          <a:prstGeom prst="rect">
            <a:avLst/>
          </a:prstGeom>
        </p:spPr>
      </p:pic>
      <p:sp>
        <p:nvSpPr>
          <p:cNvPr id="33" name="円形吹き出し 32">
            <a:extLst>
              <a:ext uri="{FF2B5EF4-FFF2-40B4-BE49-F238E27FC236}">
                <a16:creationId xmlns:a16="http://schemas.microsoft.com/office/drawing/2014/main" id="{941A3AFA-3B29-884A-8E58-EE825439A1E0}"/>
              </a:ext>
            </a:extLst>
          </p:cNvPr>
          <p:cNvSpPr/>
          <p:nvPr/>
        </p:nvSpPr>
        <p:spPr>
          <a:xfrm>
            <a:off x="1102935" y="6328091"/>
            <a:ext cx="161805" cy="184910"/>
          </a:xfrm>
          <a:prstGeom prst="wedgeEllipseCallout">
            <a:avLst>
              <a:gd name="adj1" fmla="val 2539"/>
              <a:gd name="adj2" fmla="val 106260"/>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形吹き出し 33">
            <a:extLst>
              <a:ext uri="{FF2B5EF4-FFF2-40B4-BE49-F238E27FC236}">
                <a16:creationId xmlns:a16="http://schemas.microsoft.com/office/drawing/2014/main" id="{BA0AE800-358E-B74D-8453-96323D1BD8E3}"/>
              </a:ext>
            </a:extLst>
          </p:cNvPr>
          <p:cNvSpPr/>
          <p:nvPr/>
        </p:nvSpPr>
        <p:spPr>
          <a:xfrm>
            <a:off x="1986585" y="5260559"/>
            <a:ext cx="161805" cy="184910"/>
          </a:xfrm>
          <a:prstGeom prst="wedgeEllipseCallout">
            <a:avLst>
              <a:gd name="adj1" fmla="val 2539"/>
              <a:gd name="adj2" fmla="val 10626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形吹き出し 34">
            <a:extLst>
              <a:ext uri="{FF2B5EF4-FFF2-40B4-BE49-F238E27FC236}">
                <a16:creationId xmlns:a16="http://schemas.microsoft.com/office/drawing/2014/main" id="{6ACDEE57-8C84-CD48-AC0C-94C207F22E7C}"/>
              </a:ext>
            </a:extLst>
          </p:cNvPr>
          <p:cNvSpPr/>
          <p:nvPr/>
        </p:nvSpPr>
        <p:spPr>
          <a:xfrm>
            <a:off x="1442085" y="4289494"/>
            <a:ext cx="161805" cy="184910"/>
          </a:xfrm>
          <a:prstGeom prst="wedgeEllipseCallout">
            <a:avLst>
              <a:gd name="adj1" fmla="val 2539"/>
              <a:gd name="adj2" fmla="val 10626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形吹き出し 35">
            <a:extLst>
              <a:ext uri="{FF2B5EF4-FFF2-40B4-BE49-F238E27FC236}">
                <a16:creationId xmlns:a16="http://schemas.microsoft.com/office/drawing/2014/main" id="{15BC5B24-9145-3B48-ADF8-0A8995564689}"/>
              </a:ext>
            </a:extLst>
          </p:cNvPr>
          <p:cNvSpPr/>
          <p:nvPr/>
        </p:nvSpPr>
        <p:spPr>
          <a:xfrm>
            <a:off x="2947112" y="5601074"/>
            <a:ext cx="161805" cy="184910"/>
          </a:xfrm>
          <a:prstGeom prst="wedgeEllipseCallout">
            <a:avLst>
              <a:gd name="adj1" fmla="val 2539"/>
              <a:gd name="adj2" fmla="val 10626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四角形吹き出し 21">
            <a:extLst>
              <a:ext uri="{FF2B5EF4-FFF2-40B4-BE49-F238E27FC236}">
                <a16:creationId xmlns:a16="http://schemas.microsoft.com/office/drawing/2014/main" id="{8F720DD3-CCAA-FE41-9774-38AA5DA3D44F}"/>
              </a:ext>
            </a:extLst>
          </p:cNvPr>
          <p:cNvSpPr/>
          <p:nvPr/>
        </p:nvSpPr>
        <p:spPr>
          <a:xfrm>
            <a:off x="3171013" y="5237309"/>
            <a:ext cx="1653164" cy="1620691"/>
          </a:xfrm>
          <a:prstGeom prst="wedgeRectCallout">
            <a:avLst>
              <a:gd name="adj1" fmla="val 91906"/>
              <a:gd name="adj2" fmla="val 2270"/>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400">
              <a:solidFill>
                <a:schemeClr val="tx1"/>
              </a:solidFill>
            </a:endParaRPr>
          </a:p>
        </p:txBody>
      </p:sp>
      <p:sp>
        <p:nvSpPr>
          <p:cNvPr id="24" name="テキスト ボックス 23">
            <a:extLst>
              <a:ext uri="{FF2B5EF4-FFF2-40B4-BE49-F238E27FC236}">
                <a16:creationId xmlns:a16="http://schemas.microsoft.com/office/drawing/2014/main" id="{F7F50BE2-5F0C-2943-B0B4-8C34043FEA09}"/>
              </a:ext>
            </a:extLst>
          </p:cNvPr>
          <p:cNvSpPr txBox="1"/>
          <p:nvPr/>
        </p:nvSpPr>
        <p:spPr>
          <a:xfrm>
            <a:off x="3183397" y="5244246"/>
            <a:ext cx="1393330" cy="830997"/>
          </a:xfrm>
          <a:prstGeom prst="rect">
            <a:avLst/>
          </a:prstGeom>
          <a:noFill/>
        </p:spPr>
        <p:txBody>
          <a:bodyPr wrap="none" rtlCol="0">
            <a:spAutoFit/>
          </a:bodyPr>
          <a:lstStyle/>
          <a:p>
            <a:pPr lvl="0"/>
            <a:r>
              <a:rPr lang="en-US" altLang="ja-JP" sz="1200" dirty="0">
                <a:solidFill>
                  <a:srgbClr val="000000"/>
                </a:solidFill>
                <a:latin typeface="Arial"/>
                <a:ea typeface="ＭＳ Ｐゴシック"/>
              </a:rPr>
              <a:t>2020-10-03 12:00</a:t>
            </a:r>
          </a:p>
          <a:p>
            <a:r>
              <a:rPr lang="en-US" altLang="ja-JP" sz="1200" dirty="0" err="1">
                <a:solidFill>
                  <a:srgbClr val="000000"/>
                </a:solidFill>
                <a:latin typeface="Arial"/>
                <a:ea typeface="ＭＳ Ｐゴシック"/>
              </a:rPr>
              <a:t>Muronani</a:t>
            </a:r>
            <a:r>
              <a:rPr lang="en-US" altLang="ja-JP" sz="1200" dirty="0">
                <a:solidFill>
                  <a:srgbClr val="000000"/>
                </a:solidFill>
                <a:latin typeface="Arial"/>
                <a:ea typeface="ＭＳ Ｐゴシック"/>
              </a:rPr>
              <a:t> </a:t>
            </a:r>
            <a:r>
              <a:rPr lang="en-US" altLang="ja-JP" sz="1200" dirty="0" err="1">
                <a:solidFill>
                  <a:srgbClr val="000000"/>
                </a:solidFill>
                <a:latin typeface="Arial"/>
                <a:ea typeface="ＭＳ Ｐゴシック"/>
              </a:rPr>
              <a:t>Toshiki</a:t>
            </a:r>
            <a:endParaRPr lang="en-US" altLang="ja-JP" sz="1200" dirty="0">
              <a:solidFill>
                <a:srgbClr val="000000"/>
              </a:solidFill>
              <a:latin typeface="Arial"/>
              <a:ea typeface="ＭＳ Ｐゴシック"/>
            </a:endParaRPr>
          </a:p>
          <a:p>
            <a:pPr lvl="0"/>
            <a:r>
              <a:rPr lang="en-US" altLang="ja-JP" sz="1200" dirty="0">
                <a:solidFill>
                  <a:srgbClr val="000000"/>
                </a:solidFill>
                <a:latin typeface="Arial"/>
                <a:ea typeface="ＭＳ Ｐゴシック"/>
              </a:rPr>
              <a:t>Check in at</a:t>
            </a:r>
          </a:p>
          <a:p>
            <a:pPr lvl="0"/>
            <a:r>
              <a:rPr lang="en-US" altLang="ja-JP" sz="1200" dirty="0">
                <a:solidFill>
                  <a:srgbClr val="000000"/>
                </a:solidFill>
                <a:latin typeface="Arial"/>
                <a:ea typeface="ＭＳ Ｐゴシック"/>
              </a:rPr>
              <a:t>D Sports Center</a:t>
            </a:r>
            <a:endParaRPr lang="ja-JP" altLang="en-US" sz="1200">
              <a:solidFill>
                <a:srgbClr val="000000"/>
              </a:solidFill>
              <a:latin typeface="Arial"/>
              <a:ea typeface="ＭＳ Ｐゴシック"/>
            </a:endParaRPr>
          </a:p>
        </p:txBody>
      </p:sp>
      <p:sp>
        <p:nvSpPr>
          <p:cNvPr id="32" name="テキスト ボックス 31">
            <a:extLst>
              <a:ext uri="{FF2B5EF4-FFF2-40B4-BE49-F238E27FC236}">
                <a16:creationId xmlns:a16="http://schemas.microsoft.com/office/drawing/2014/main" id="{CA2A5AB5-DE25-204F-93A5-CF4B7991F3B8}"/>
              </a:ext>
            </a:extLst>
          </p:cNvPr>
          <p:cNvSpPr txBox="1"/>
          <p:nvPr/>
        </p:nvSpPr>
        <p:spPr>
          <a:xfrm>
            <a:off x="3185914" y="6060197"/>
            <a:ext cx="1393330" cy="830997"/>
          </a:xfrm>
          <a:prstGeom prst="rect">
            <a:avLst/>
          </a:prstGeom>
          <a:noFill/>
        </p:spPr>
        <p:txBody>
          <a:bodyPr wrap="none" rtlCol="0">
            <a:spAutoFit/>
          </a:bodyPr>
          <a:lstStyle/>
          <a:p>
            <a:pPr lvl="0"/>
            <a:r>
              <a:rPr lang="en-US" altLang="ja-JP" sz="1200">
                <a:solidFill>
                  <a:srgbClr val="000000"/>
                </a:solidFill>
                <a:latin typeface="Arial"/>
                <a:ea typeface="ＭＳ Ｐゴシック"/>
              </a:rPr>
              <a:t>2020-10-03 12:05</a:t>
            </a:r>
          </a:p>
          <a:p>
            <a:pPr lvl="0"/>
            <a:r>
              <a:rPr lang="en-US" altLang="ja-JP" sz="1200" b="1" err="1">
                <a:solidFill>
                  <a:srgbClr val="000000"/>
                </a:solidFill>
                <a:latin typeface="Arial"/>
                <a:ea typeface="ＭＳ Ｐゴシック"/>
              </a:rPr>
              <a:t>Nakada</a:t>
            </a:r>
            <a:r>
              <a:rPr lang="en-US" altLang="ja-JP" sz="1200" b="1">
                <a:solidFill>
                  <a:srgbClr val="000000"/>
                </a:solidFill>
                <a:latin typeface="Arial"/>
                <a:ea typeface="ＭＳ Ｐゴシック"/>
              </a:rPr>
              <a:t> </a:t>
            </a:r>
            <a:r>
              <a:rPr lang="en-US" altLang="ja-JP" sz="1200" b="1" err="1">
                <a:solidFill>
                  <a:srgbClr val="000000"/>
                </a:solidFill>
                <a:latin typeface="Arial"/>
                <a:ea typeface="ＭＳ Ｐゴシック"/>
              </a:rPr>
              <a:t>Hiroto</a:t>
            </a:r>
            <a:endParaRPr lang="en-US" altLang="ja-JP" sz="1200" b="1">
              <a:solidFill>
                <a:srgbClr val="000000"/>
              </a:solidFill>
              <a:latin typeface="Arial"/>
              <a:ea typeface="ＭＳ Ｐゴシック"/>
            </a:endParaRPr>
          </a:p>
          <a:p>
            <a:pPr lvl="0"/>
            <a:r>
              <a:rPr lang="en-US" altLang="ja-JP" sz="1200">
                <a:solidFill>
                  <a:srgbClr val="000000"/>
                </a:solidFill>
                <a:latin typeface="Arial"/>
                <a:ea typeface="ＭＳ Ｐゴシック"/>
              </a:rPr>
              <a:t>Check in at </a:t>
            </a:r>
          </a:p>
          <a:p>
            <a:pPr lvl="0"/>
            <a:r>
              <a:rPr lang="en-US" altLang="ja-JP" sz="1200">
                <a:solidFill>
                  <a:srgbClr val="000000"/>
                </a:solidFill>
                <a:latin typeface="Arial"/>
                <a:ea typeface="ＭＳ Ｐゴシック"/>
              </a:rPr>
              <a:t>D Sports Center</a:t>
            </a:r>
            <a:endParaRPr lang="ja-JP" altLang="en-US" sz="1200">
              <a:solidFill>
                <a:srgbClr val="000000"/>
              </a:solidFill>
              <a:latin typeface="Arial"/>
              <a:ea typeface="ＭＳ Ｐゴシック"/>
            </a:endParaRPr>
          </a:p>
        </p:txBody>
      </p:sp>
      <p:sp>
        <p:nvSpPr>
          <p:cNvPr id="28" name="テキスト ボックス 27">
            <a:extLst>
              <a:ext uri="{FF2B5EF4-FFF2-40B4-BE49-F238E27FC236}">
                <a16:creationId xmlns:a16="http://schemas.microsoft.com/office/drawing/2014/main" id="{E3D699DC-EE42-2142-8704-2C93D81C7350}"/>
              </a:ext>
            </a:extLst>
          </p:cNvPr>
          <p:cNvSpPr txBox="1"/>
          <p:nvPr/>
        </p:nvSpPr>
        <p:spPr>
          <a:xfrm>
            <a:off x="1224807" y="4583148"/>
            <a:ext cx="646331" cy="230832"/>
          </a:xfrm>
          <a:prstGeom prst="rect">
            <a:avLst/>
          </a:prstGeom>
          <a:noFill/>
        </p:spPr>
        <p:txBody>
          <a:bodyPr wrap="none" rtlCol="0">
            <a:spAutoFit/>
          </a:bodyPr>
          <a:lstStyle/>
          <a:p>
            <a:r>
              <a:rPr kumimoji="1" lang="en-US" altLang="ja-JP" sz="900">
                <a:latin typeface="+mj-lt"/>
              </a:rPr>
              <a:t>Crowded</a:t>
            </a:r>
            <a:endParaRPr kumimoji="1" lang="ja-JP" altLang="en-US" sz="900">
              <a:latin typeface="+mj-lt"/>
            </a:endParaRPr>
          </a:p>
        </p:txBody>
      </p:sp>
      <p:sp>
        <p:nvSpPr>
          <p:cNvPr id="30" name="テキスト ボックス 29">
            <a:extLst>
              <a:ext uri="{FF2B5EF4-FFF2-40B4-BE49-F238E27FC236}">
                <a16:creationId xmlns:a16="http://schemas.microsoft.com/office/drawing/2014/main" id="{269CB33C-B5F9-0340-9C60-AA1A868B4FD5}"/>
              </a:ext>
            </a:extLst>
          </p:cNvPr>
          <p:cNvSpPr txBox="1"/>
          <p:nvPr/>
        </p:nvSpPr>
        <p:spPr>
          <a:xfrm>
            <a:off x="3995936" y="4854422"/>
            <a:ext cx="1109261" cy="270685"/>
          </a:xfrm>
          <a:prstGeom prst="rect">
            <a:avLst/>
          </a:prstGeom>
          <a:noFill/>
        </p:spPr>
        <p:txBody>
          <a:bodyPr wrap="square" rtlCol="0">
            <a:spAutoFit/>
          </a:bodyPr>
          <a:lstStyle/>
          <a:p>
            <a:r>
              <a:rPr lang="en-US" altLang="ja-JP" sz="1100">
                <a:solidFill>
                  <a:srgbClr val="C00000"/>
                </a:solidFill>
                <a:latin typeface="+mj-lt"/>
              </a:rPr>
              <a:t>Disaster Alert</a:t>
            </a:r>
            <a:endParaRPr kumimoji="1" lang="ja-JP" altLang="en-US" sz="1100">
              <a:solidFill>
                <a:srgbClr val="C00000"/>
              </a:solidFill>
              <a:latin typeface="+mj-lt"/>
            </a:endParaRPr>
          </a:p>
        </p:txBody>
      </p:sp>
      <p:grpSp>
        <p:nvGrpSpPr>
          <p:cNvPr id="12" name="グループ化 11"/>
          <p:cNvGrpSpPr/>
          <p:nvPr/>
        </p:nvGrpSpPr>
        <p:grpSpPr>
          <a:xfrm>
            <a:off x="1509896" y="5865983"/>
            <a:ext cx="849354" cy="846019"/>
            <a:chOff x="6162132" y="2790889"/>
            <a:chExt cx="849354" cy="1036519"/>
          </a:xfrm>
        </p:grpSpPr>
        <p:sp>
          <p:nvSpPr>
            <p:cNvPr id="41" name="円形吹き出し 40">
              <a:extLst>
                <a:ext uri="{FF2B5EF4-FFF2-40B4-BE49-F238E27FC236}">
                  <a16:creationId xmlns:a16="http://schemas.microsoft.com/office/drawing/2014/main" id="{07C0CB73-68EA-1640-AD89-F12C6667091C}"/>
                </a:ext>
              </a:extLst>
            </p:cNvPr>
            <p:cNvSpPr/>
            <p:nvPr/>
          </p:nvSpPr>
          <p:spPr>
            <a:xfrm>
              <a:off x="6218208" y="2790889"/>
              <a:ext cx="710730" cy="1036519"/>
            </a:xfrm>
            <a:prstGeom prst="wedgeEllipseCallout">
              <a:avLst>
                <a:gd name="adj1" fmla="val -90395"/>
                <a:gd name="adj2" fmla="val 43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2" name="図 41">
              <a:extLst>
                <a:ext uri="{FF2B5EF4-FFF2-40B4-BE49-F238E27FC236}">
                  <a16:creationId xmlns:a16="http://schemas.microsoft.com/office/drawing/2014/main" id="{3A21F624-04E6-C44D-8E94-6A5F5785CBD1}"/>
                </a:ext>
              </a:extLst>
            </p:cNvPr>
            <p:cNvPicPr>
              <a:picLocks noChangeAspect="1"/>
            </p:cNvPicPr>
            <p:nvPr/>
          </p:nvPicPr>
          <p:blipFill>
            <a:blip r:embed="rId6"/>
            <a:stretch>
              <a:fillRect/>
            </a:stretch>
          </p:blipFill>
          <p:spPr>
            <a:xfrm>
              <a:off x="6162132" y="2887166"/>
              <a:ext cx="815557" cy="837737"/>
            </a:xfrm>
            <a:prstGeom prst="rect">
              <a:avLst/>
            </a:prstGeom>
          </p:spPr>
        </p:pic>
        <p:sp>
          <p:nvSpPr>
            <p:cNvPr id="11" name="テキスト ボックス 10"/>
            <p:cNvSpPr txBox="1"/>
            <p:nvPr/>
          </p:nvSpPr>
          <p:spPr>
            <a:xfrm>
              <a:off x="6224090" y="2904153"/>
              <a:ext cx="787396" cy="646331"/>
            </a:xfrm>
            <a:prstGeom prst="rect">
              <a:avLst/>
            </a:prstGeom>
            <a:noFill/>
          </p:spPr>
          <p:txBody>
            <a:bodyPr wrap="none" rtlCol="0">
              <a:spAutoFit/>
            </a:bodyPr>
            <a:lstStyle/>
            <a:p>
              <a:pPr algn="ctr"/>
              <a:r>
                <a:rPr kumimoji="1" lang="en-US" altLang="ja-JP" sz="1800">
                  <a:solidFill>
                    <a:srgbClr val="C00000"/>
                  </a:solidFill>
                  <a:latin typeface="+mj-lt"/>
                </a:rPr>
                <a:t>check</a:t>
              </a:r>
              <a:br>
                <a:rPr kumimoji="1" lang="en-US" altLang="ja-JP" sz="1800">
                  <a:solidFill>
                    <a:srgbClr val="C00000"/>
                  </a:solidFill>
                  <a:latin typeface="+mj-lt"/>
                </a:rPr>
              </a:br>
              <a:r>
                <a:rPr kumimoji="1" lang="en-US" altLang="ja-JP" sz="1800">
                  <a:solidFill>
                    <a:srgbClr val="C00000"/>
                  </a:solidFill>
                  <a:latin typeface="+mj-lt"/>
                </a:rPr>
                <a:t>in</a:t>
              </a:r>
              <a:endParaRPr kumimoji="1" lang="ja-JP" altLang="en-US" sz="1800">
                <a:solidFill>
                  <a:srgbClr val="C00000"/>
                </a:solidFill>
                <a:latin typeface="+mj-lt"/>
              </a:endParaRPr>
            </a:p>
          </p:txBody>
        </p:sp>
      </p:grpSp>
      <p:sp>
        <p:nvSpPr>
          <p:cNvPr id="13" name="正方形/長方形 12"/>
          <p:cNvSpPr/>
          <p:nvPr/>
        </p:nvSpPr>
        <p:spPr>
          <a:xfrm>
            <a:off x="7462350" y="4895423"/>
            <a:ext cx="1567377" cy="16958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sz="1200">
                <a:solidFill>
                  <a:schemeClr val="tx1"/>
                </a:solidFill>
              </a:rPr>
              <a:t>NAME:</a:t>
            </a:r>
          </a:p>
          <a:p>
            <a:r>
              <a:rPr kumimoji="1" lang="en-US" altLang="ja-JP" sz="1200">
                <a:solidFill>
                  <a:schemeClr val="tx1"/>
                </a:solidFill>
              </a:rPr>
              <a:t>      </a:t>
            </a:r>
            <a:r>
              <a:rPr kumimoji="1" lang="en-US" altLang="ja-JP" sz="1200" err="1">
                <a:solidFill>
                  <a:schemeClr val="tx1"/>
                </a:solidFill>
              </a:rPr>
              <a:t>Hiroto</a:t>
            </a:r>
            <a:r>
              <a:rPr kumimoji="1" lang="en-US" altLang="ja-JP" sz="1200">
                <a:solidFill>
                  <a:schemeClr val="tx1"/>
                </a:solidFill>
              </a:rPr>
              <a:t> Nakata</a:t>
            </a:r>
          </a:p>
          <a:p>
            <a:r>
              <a:rPr lang="en-US" altLang="ja-JP" sz="1200">
                <a:solidFill>
                  <a:schemeClr val="tx1"/>
                </a:solidFill>
              </a:rPr>
              <a:t>ADDRESS:</a:t>
            </a:r>
          </a:p>
          <a:p>
            <a:r>
              <a:rPr kumimoji="1" lang="en-US" altLang="ja-JP" sz="1200">
                <a:solidFill>
                  <a:schemeClr val="tx1"/>
                </a:solidFill>
              </a:rPr>
              <a:t>       X town 33-2</a:t>
            </a:r>
          </a:p>
          <a:p>
            <a:r>
              <a:rPr lang="en-US" altLang="ja-JP" sz="1200">
                <a:solidFill>
                  <a:schemeClr val="tx1"/>
                </a:solidFill>
              </a:rPr>
              <a:t>EMAIL:</a:t>
            </a:r>
          </a:p>
          <a:p>
            <a:r>
              <a:rPr kumimoji="1" lang="en-US" altLang="ja-JP" sz="1200">
                <a:solidFill>
                  <a:schemeClr val="tx1"/>
                </a:solidFill>
              </a:rPr>
              <a:t>       </a:t>
            </a:r>
            <a:r>
              <a:rPr kumimoji="1" lang="en-US" altLang="ja-JP" sz="1200">
                <a:solidFill>
                  <a:schemeClr val="tx1"/>
                </a:solidFill>
                <a:hlinkClick r:id="rId12"/>
              </a:rPr>
              <a:t>hiroto@aaa.jp</a:t>
            </a:r>
            <a:endParaRPr kumimoji="1" lang="en-US" altLang="ja-JP" sz="1200">
              <a:solidFill>
                <a:schemeClr val="tx1"/>
              </a:solidFill>
            </a:endParaRPr>
          </a:p>
          <a:p>
            <a:r>
              <a:rPr lang="en-US" altLang="ja-JP" sz="1200">
                <a:solidFill>
                  <a:schemeClr val="tx1"/>
                </a:solidFill>
              </a:rPr>
              <a:t>PHONE:</a:t>
            </a:r>
          </a:p>
          <a:p>
            <a:r>
              <a:rPr kumimoji="1" lang="en-US" altLang="ja-JP" sz="1200">
                <a:solidFill>
                  <a:schemeClr val="tx1"/>
                </a:solidFill>
              </a:rPr>
              <a:t>       079-9123-4567</a:t>
            </a:r>
          </a:p>
          <a:p>
            <a:r>
              <a:rPr lang="en-US" altLang="ja-JP" sz="1200">
                <a:solidFill>
                  <a:schemeClr val="tx1"/>
                </a:solidFill>
              </a:rPr>
              <a:t># of FAMILY:       4</a:t>
            </a:r>
            <a:endParaRPr kumimoji="1" lang="ja-JP" altLang="en-US" sz="1200">
              <a:solidFill>
                <a:schemeClr val="tx1"/>
              </a:solidFill>
            </a:endParaRPr>
          </a:p>
        </p:txBody>
      </p:sp>
    </p:spTree>
    <p:custDataLst>
      <p:tags r:id="rId1"/>
    </p:custDataLst>
    <p:extLst>
      <p:ext uri="{BB962C8B-B14F-4D97-AF65-F5344CB8AC3E}">
        <p14:creationId xmlns:p14="http://schemas.microsoft.com/office/powerpoint/2010/main" val="383915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22" presetClass="entr" presetSubtype="2"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animEffect transition="in" filter="wipe(right)">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linds(horizontal)">
                                      <p:cBhvr>
                                        <p:cTn id="14" dur="500"/>
                                        <p:tgtEl>
                                          <p:spTgt spid="5"/>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blinds(horizontal)">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blinds(horizontal)">
                                      <p:cBhvr>
                                        <p:cTn id="25" dur="500"/>
                                        <p:tgtEl>
                                          <p:spTgt spid="37"/>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blinds(horizontal)">
                                      <p:cBhvr>
                                        <p:cTn id="28" dur="500"/>
                                        <p:tgtEl>
                                          <p:spTgt spid="35"/>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blinds(horizontal)">
                                      <p:cBhvr>
                                        <p:cTn id="31" dur="500"/>
                                        <p:tgtEl>
                                          <p:spTgt spid="28"/>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blinds(horizontal)">
                                      <p:cBhvr>
                                        <p:cTn id="34" dur="500"/>
                                        <p:tgtEl>
                                          <p:spTgt spid="34"/>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blinds(horizontal)">
                                      <p:cBhvr>
                                        <p:cTn id="37" dur="500"/>
                                        <p:tgtEl>
                                          <p:spTgt spid="33"/>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blinds(horizontal)">
                                      <p:cBhvr>
                                        <p:cTn id="40" dur="500"/>
                                        <p:tgtEl>
                                          <p:spTgt spid="36"/>
                                        </p:tgtEl>
                                      </p:cBhvr>
                                    </p:animEffect>
                                  </p:childTnLst>
                                </p:cTn>
                              </p:par>
                              <p:par>
                                <p:cTn id="41" presetID="3" presetClass="entr" presetSubtype="1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blinds(horizontal)">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23"/>
                                        </p:tgtEl>
                                        <p:attrNameLst>
                                          <p:attrName>style.visibility</p:attrName>
                                        </p:attrNameLst>
                                      </p:cBhvr>
                                      <p:to>
                                        <p:strVal val="visible"/>
                                      </p:to>
                                    </p:set>
                                    <p:anim calcmode="lin" valueType="num">
                                      <p:cBhvr>
                                        <p:cTn id="48" dur="500" fill="hold"/>
                                        <p:tgtEl>
                                          <p:spTgt spid="23"/>
                                        </p:tgtEl>
                                        <p:attrNameLst>
                                          <p:attrName>ppt_w</p:attrName>
                                        </p:attrNameLst>
                                      </p:cBhvr>
                                      <p:tavLst>
                                        <p:tav tm="0">
                                          <p:val>
                                            <p:fltVal val="0"/>
                                          </p:val>
                                        </p:tav>
                                        <p:tav tm="100000">
                                          <p:val>
                                            <p:strVal val="#ppt_w"/>
                                          </p:val>
                                        </p:tav>
                                      </p:tavLst>
                                    </p:anim>
                                    <p:anim calcmode="lin" valueType="num">
                                      <p:cBhvr>
                                        <p:cTn id="49" dur="500" fill="hold"/>
                                        <p:tgtEl>
                                          <p:spTgt spid="23"/>
                                        </p:tgtEl>
                                        <p:attrNameLst>
                                          <p:attrName>ppt_h</p:attrName>
                                        </p:attrNameLst>
                                      </p:cBhvr>
                                      <p:tavLst>
                                        <p:tav tm="0">
                                          <p:val>
                                            <p:fltVal val="0"/>
                                          </p:val>
                                        </p:tav>
                                        <p:tav tm="100000">
                                          <p:val>
                                            <p:strVal val="#ppt_h"/>
                                          </p:val>
                                        </p:tav>
                                      </p:tavLst>
                                    </p:anim>
                                    <p:animEffect transition="in" filter="fade">
                                      <p:cBhvr>
                                        <p:cTn id="50" dur="500"/>
                                        <p:tgtEl>
                                          <p:spTgt spid="23"/>
                                        </p:tgtEl>
                                      </p:cBhvr>
                                    </p:animEffect>
                                  </p:childTnLst>
                                </p:cTn>
                              </p:par>
                              <p:par>
                                <p:cTn id="51" presetID="53" presetClass="entr" presetSubtype="16"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p:cTn id="53" dur="500" fill="hold"/>
                                        <p:tgtEl>
                                          <p:spTgt spid="20"/>
                                        </p:tgtEl>
                                        <p:attrNameLst>
                                          <p:attrName>ppt_w</p:attrName>
                                        </p:attrNameLst>
                                      </p:cBhvr>
                                      <p:tavLst>
                                        <p:tav tm="0">
                                          <p:val>
                                            <p:fltVal val="0"/>
                                          </p:val>
                                        </p:tav>
                                        <p:tav tm="100000">
                                          <p:val>
                                            <p:strVal val="#ppt_w"/>
                                          </p:val>
                                        </p:tav>
                                      </p:tavLst>
                                    </p:anim>
                                    <p:anim calcmode="lin" valueType="num">
                                      <p:cBhvr>
                                        <p:cTn id="54" dur="500" fill="hold"/>
                                        <p:tgtEl>
                                          <p:spTgt spid="20"/>
                                        </p:tgtEl>
                                        <p:attrNameLst>
                                          <p:attrName>ppt_h</p:attrName>
                                        </p:attrNameLst>
                                      </p:cBhvr>
                                      <p:tavLst>
                                        <p:tav tm="0">
                                          <p:val>
                                            <p:fltVal val="0"/>
                                          </p:val>
                                        </p:tav>
                                        <p:tav tm="100000">
                                          <p:val>
                                            <p:strVal val="#ppt_h"/>
                                          </p:val>
                                        </p:tav>
                                      </p:tavLst>
                                    </p:anim>
                                    <p:animEffect transition="in" filter="fade">
                                      <p:cBhvr>
                                        <p:cTn id="55" dur="500"/>
                                        <p:tgtEl>
                                          <p:spTgt spid="20"/>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anim calcmode="lin" valueType="num">
                                      <p:cBhvr>
                                        <p:cTn id="58" dur="500" fill="hold"/>
                                        <p:tgtEl>
                                          <p:spTgt spid="29"/>
                                        </p:tgtEl>
                                        <p:attrNameLst>
                                          <p:attrName>ppt_w</p:attrName>
                                        </p:attrNameLst>
                                      </p:cBhvr>
                                      <p:tavLst>
                                        <p:tav tm="0">
                                          <p:val>
                                            <p:fltVal val="0"/>
                                          </p:val>
                                        </p:tav>
                                        <p:tav tm="100000">
                                          <p:val>
                                            <p:strVal val="#ppt_w"/>
                                          </p:val>
                                        </p:tav>
                                      </p:tavLst>
                                    </p:anim>
                                    <p:anim calcmode="lin" valueType="num">
                                      <p:cBhvr>
                                        <p:cTn id="59" dur="500" fill="hold"/>
                                        <p:tgtEl>
                                          <p:spTgt spid="29"/>
                                        </p:tgtEl>
                                        <p:attrNameLst>
                                          <p:attrName>ppt_h</p:attrName>
                                        </p:attrNameLst>
                                      </p:cBhvr>
                                      <p:tavLst>
                                        <p:tav tm="0">
                                          <p:val>
                                            <p:fltVal val="0"/>
                                          </p:val>
                                        </p:tav>
                                        <p:tav tm="100000">
                                          <p:val>
                                            <p:strVal val="#ppt_h"/>
                                          </p:val>
                                        </p:tav>
                                      </p:tavLst>
                                    </p:anim>
                                    <p:animEffect transition="in" filter="fade">
                                      <p:cBhvr>
                                        <p:cTn id="60" dur="500"/>
                                        <p:tgtEl>
                                          <p:spTgt spid="29"/>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xit" presetSubtype="32" fill="hold" nodeType="clickEffect">
                                  <p:stCondLst>
                                    <p:cond delay="0"/>
                                  </p:stCondLst>
                                  <p:childTnLst>
                                    <p:anim calcmode="lin" valueType="num">
                                      <p:cBhvr>
                                        <p:cTn id="64" dur="500"/>
                                        <p:tgtEl>
                                          <p:spTgt spid="23"/>
                                        </p:tgtEl>
                                        <p:attrNameLst>
                                          <p:attrName>ppt_w</p:attrName>
                                        </p:attrNameLst>
                                      </p:cBhvr>
                                      <p:tavLst>
                                        <p:tav tm="0">
                                          <p:val>
                                            <p:strVal val="ppt_w"/>
                                          </p:val>
                                        </p:tav>
                                        <p:tav tm="100000">
                                          <p:val>
                                            <p:fltVal val="0"/>
                                          </p:val>
                                        </p:tav>
                                      </p:tavLst>
                                    </p:anim>
                                    <p:anim calcmode="lin" valueType="num">
                                      <p:cBhvr>
                                        <p:cTn id="65" dur="500"/>
                                        <p:tgtEl>
                                          <p:spTgt spid="23"/>
                                        </p:tgtEl>
                                        <p:attrNameLst>
                                          <p:attrName>ppt_h</p:attrName>
                                        </p:attrNameLst>
                                      </p:cBhvr>
                                      <p:tavLst>
                                        <p:tav tm="0">
                                          <p:val>
                                            <p:strVal val="ppt_h"/>
                                          </p:val>
                                        </p:tav>
                                        <p:tav tm="100000">
                                          <p:val>
                                            <p:fltVal val="0"/>
                                          </p:val>
                                        </p:tav>
                                      </p:tavLst>
                                    </p:anim>
                                    <p:animEffect transition="out" filter="fade">
                                      <p:cBhvr>
                                        <p:cTn id="66" dur="500"/>
                                        <p:tgtEl>
                                          <p:spTgt spid="23"/>
                                        </p:tgtEl>
                                      </p:cBhvr>
                                    </p:animEffect>
                                    <p:set>
                                      <p:cBhvr>
                                        <p:cTn id="67" dur="1" fill="hold">
                                          <p:stCondLst>
                                            <p:cond delay="499"/>
                                          </p:stCondLst>
                                        </p:cTn>
                                        <p:tgtEl>
                                          <p:spTgt spid="23"/>
                                        </p:tgtEl>
                                        <p:attrNameLst>
                                          <p:attrName>style.visibility</p:attrName>
                                        </p:attrNameLst>
                                      </p:cBhvr>
                                      <p:to>
                                        <p:strVal val="hidden"/>
                                      </p:to>
                                    </p:set>
                                  </p:childTnLst>
                                </p:cTn>
                              </p:par>
                              <p:par>
                                <p:cTn id="68" presetID="53" presetClass="exit" presetSubtype="32" fill="hold" nodeType="withEffect">
                                  <p:stCondLst>
                                    <p:cond delay="0"/>
                                  </p:stCondLst>
                                  <p:childTnLst>
                                    <p:anim calcmode="lin" valueType="num">
                                      <p:cBhvr>
                                        <p:cTn id="69" dur="500"/>
                                        <p:tgtEl>
                                          <p:spTgt spid="20"/>
                                        </p:tgtEl>
                                        <p:attrNameLst>
                                          <p:attrName>ppt_w</p:attrName>
                                        </p:attrNameLst>
                                      </p:cBhvr>
                                      <p:tavLst>
                                        <p:tav tm="0">
                                          <p:val>
                                            <p:strVal val="ppt_w"/>
                                          </p:val>
                                        </p:tav>
                                        <p:tav tm="100000">
                                          <p:val>
                                            <p:fltVal val="0"/>
                                          </p:val>
                                        </p:tav>
                                      </p:tavLst>
                                    </p:anim>
                                    <p:anim calcmode="lin" valueType="num">
                                      <p:cBhvr>
                                        <p:cTn id="70" dur="500"/>
                                        <p:tgtEl>
                                          <p:spTgt spid="20"/>
                                        </p:tgtEl>
                                        <p:attrNameLst>
                                          <p:attrName>ppt_h</p:attrName>
                                        </p:attrNameLst>
                                      </p:cBhvr>
                                      <p:tavLst>
                                        <p:tav tm="0">
                                          <p:val>
                                            <p:strVal val="ppt_h"/>
                                          </p:val>
                                        </p:tav>
                                        <p:tav tm="100000">
                                          <p:val>
                                            <p:fltVal val="0"/>
                                          </p:val>
                                        </p:tav>
                                      </p:tavLst>
                                    </p:anim>
                                    <p:animEffect transition="out" filter="fade">
                                      <p:cBhvr>
                                        <p:cTn id="71" dur="500"/>
                                        <p:tgtEl>
                                          <p:spTgt spid="20"/>
                                        </p:tgtEl>
                                      </p:cBhvr>
                                    </p:animEffect>
                                    <p:set>
                                      <p:cBhvr>
                                        <p:cTn id="72" dur="1" fill="hold">
                                          <p:stCondLst>
                                            <p:cond delay="499"/>
                                          </p:stCondLst>
                                        </p:cTn>
                                        <p:tgtEl>
                                          <p:spTgt spid="20"/>
                                        </p:tgtEl>
                                        <p:attrNameLst>
                                          <p:attrName>style.visibility</p:attrName>
                                        </p:attrNameLst>
                                      </p:cBhvr>
                                      <p:to>
                                        <p:strVal val="hidden"/>
                                      </p:to>
                                    </p:set>
                                  </p:childTnLst>
                                </p:cTn>
                              </p:par>
                              <p:par>
                                <p:cTn id="73" presetID="53" presetClass="exit" presetSubtype="32" fill="hold" grpId="1" nodeType="withEffect">
                                  <p:stCondLst>
                                    <p:cond delay="0"/>
                                  </p:stCondLst>
                                  <p:childTnLst>
                                    <p:anim calcmode="lin" valueType="num">
                                      <p:cBhvr>
                                        <p:cTn id="74" dur="500"/>
                                        <p:tgtEl>
                                          <p:spTgt spid="29"/>
                                        </p:tgtEl>
                                        <p:attrNameLst>
                                          <p:attrName>ppt_w</p:attrName>
                                        </p:attrNameLst>
                                      </p:cBhvr>
                                      <p:tavLst>
                                        <p:tav tm="0">
                                          <p:val>
                                            <p:strVal val="ppt_w"/>
                                          </p:val>
                                        </p:tav>
                                        <p:tav tm="100000">
                                          <p:val>
                                            <p:fltVal val="0"/>
                                          </p:val>
                                        </p:tav>
                                      </p:tavLst>
                                    </p:anim>
                                    <p:anim calcmode="lin" valueType="num">
                                      <p:cBhvr>
                                        <p:cTn id="75" dur="500"/>
                                        <p:tgtEl>
                                          <p:spTgt spid="29"/>
                                        </p:tgtEl>
                                        <p:attrNameLst>
                                          <p:attrName>ppt_h</p:attrName>
                                        </p:attrNameLst>
                                      </p:cBhvr>
                                      <p:tavLst>
                                        <p:tav tm="0">
                                          <p:val>
                                            <p:strVal val="ppt_h"/>
                                          </p:val>
                                        </p:tav>
                                        <p:tav tm="100000">
                                          <p:val>
                                            <p:fltVal val="0"/>
                                          </p:val>
                                        </p:tav>
                                      </p:tavLst>
                                    </p:anim>
                                    <p:animEffect transition="out" filter="fade">
                                      <p:cBhvr>
                                        <p:cTn id="76" dur="500"/>
                                        <p:tgtEl>
                                          <p:spTgt spid="29"/>
                                        </p:tgtEl>
                                      </p:cBhvr>
                                    </p:animEffect>
                                    <p:set>
                                      <p:cBhvr>
                                        <p:cTn id="77" dur="1" fill="hold">
                                          <p:stCondLst>
                                            <p:cond delay="499"/>
                                          </p:stCondLst>
                                        </p:cTn>
                                        <p:tgtEl>
                                          <p:spTgt spid="29"/>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0" presetClass="path" presetSubtype="0" accel="50000" decel="50000" fill="hold" nodeType="clickEffect">
                                  <p:stCondLst>
                                    <p:cond delay="0"/>
                                  </p:stCondLst>
                                  <p:childTnLst>
                                    <p:animMotion origin="layout" path="M -0.02135 0.01644 C -0.02344 0.01667 -0.02535 0.0169 -0.02743 0.01736 C -0.0283 0.01759 -0.02986 0.01736 -0.02986 0.01852 C -0.03021 0.02546 -0.02864 0.03218 -0.0283 0.03889 L -0.02743 0.05255 C -0.0342 0.06181 -0.02674 0.05255 -0.05017 0.05694 L -0.05625 0.0581 C -0.0559 0.06389 -0.05573 0.06944 -0.05538 0.07523 C -0.05521 0.07731 -0.05469 0.07963 -0.05451 0.08194 C -0.05243 0.10278 -0.05469 0.0831 -0.05278 0.09884 C -0.05972 0.10185 -0.05312 0.09931 -0.06805 0.10116 C -0.06996 0.10139 -0.07205 0.10185 -0.07396 0.10231 C -0.07621 0.10278 -0.07847 0.10278 -0.08073 0.10347 C -0.08299 0.10394 -0.0875 0.10556 -0.0875 0.10579 C -0.08524 0.11505 -0.08871 0.1 -0.08576 0.1169 C -0.08333 0.13102 -0.08472 0.1169 -0.08333 0.1294 C -0.08194 0.14097 -0.08281 0.13819 -0.0816 0.15208 C -0.08142 0.1544 -0.08108 0.15648 -0.08073 0.1588 C -0.08108 0.16042 -0.08055 0.16296 -0.0816 0.16343 C -0.08333 0.16389 -0.08663 0.16111 -0.08663 0.16134 C -0.09236 0.16157 -0.09809 0.16157 -0.10364 0.16227 C -0.10451 0.16227 -0.10538 0.16296 -0.10625 0.16343 C -0.11371 0.1662 -0.10608 0.16296 -0.11215 0.16551 C -0.1118 0.16759 -0.11163 0.16944 -0.11128 0.1713 C -0.11094 0.17269 -0.11042 0.17431 -0.11042 0.17569 C -0.11042 0.18588 -0.10955 0.19653 -0.11128 0.20625 C -0.11163 0.20856 -0.11493 0.20718 -0.11632 0.20856 C -0.12413 0.21551 -0.11458 0.20671 -0.12066 0.21319 C -0.12135 0.21389 -0.12239 0.21458 -0.12309 0.21528 C -0.12378 0.21597 -0.12413 0.21713 -0.12483 0.21759 C -0.12639 0.21875 -0.1283 0.21921 -0.12986 0.21991 C -0.13073 0.22037 -0.1316 0.22083 -0.13246 0.22106 C -0.13385 0.2213 -0.13524 0.22176 -0.13663 0.22222 C -0.13837 0.22269 -0.14184 0.22431 -0.14184 0.22454 C -0.14601 0.23009 -0.14045 0.22338 -0.14601 0.22778 C -0.15191 0.23241 -0.14305 0.22801 -0.15017 0.23125 C -0.1493 0.23495 -0.15035 0.23449 -0.14861 0.23449 " pathEditMode="relative" rAng="0" ptsTypes="AAAAAAAAAAAAAAAAAAAAAAAAAAAAAAAAAAAAA">
                                      <p:cBhvr>
                                        <p:cTn id="81" dur="5000" fill="hold"/>
                                        <p:tgtEl>
                                          <p:spTgt spid="10"/>
                                        </p:tgtEl>
                                        <p:attrNameLst>
                                          <p:attrName>ppt_x</p:attrName>
                                          <p:attrName>ppt_y</p:attrName>
                                        </p:attrNameLst>
                                      </p:cBhvr>
                                      <p:rCtr x="-6441" y="10903"/>
                                    </p:animMotion>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nodeType="clickEffect">
                                  <p:stCondLst>
                                    <p:cond delay="0"/>
                                  </p:stCondLst>
                                  <p:childTnLst>
                                    <p:set>
                                      <p:cBhvr>
                                        <p:cTn id="85" dur="1" fill="hold">
                                          <p:stCondLst>
                                            <p:cond delay="0"/>
                                          </p:stCondLst>
                                        </p:cTn>
                                        <p:tgtEl>
                                          <p:spTgt spid="12"/>
                                        </p:tgtEl>
                                        <p:attrNameLst>
                                          <p:attrName>style.visibility</p:attrName>
                                        </p:attrNameLst>
                                      </p:cBhvr>
                                      <p:to>
                                        <p:strVal val="visible"/>
                                      </p:to>
                                    </p:set>
                                    <p:animEffect transition="in" filter="wipe(down)">
                                      <p:cBhvr>
                                        <p:cTn id="86" dur="500"/>
                                        <p:tgtEl>
                                          <p:spTgt spid="12"/>
                                        </p:tgtEl>
                                      </p:cBhvr>
                                    </p:animEffect>
                                  </p:childTnLst>
                                </p:cTn>
                              </p:par>
                            </p:childTnLst>
                          </p:cTn>
                        </p:par>
                      </p:childTnLst>
                    </p:cTn>
                  </p:par>
                  <p:par>
                    <p:cTn id="87" fill="hold">
                      <p:stCondLst>
                        <p:cond delay="indefinite"/>
                      </p:stCondLst>
                      <p:childTnLst>
                        <p:par>
                          <p:cTn id="88" fill="hold">
                            <p:stCondLst>
                              <p:cond delay="0"/>
                            </p:stCondLst>
                            <p:childTnLst>
                              <p:par>
                                <p:cTn id="89" presetID="3" presetClass="entr" presetSubtype="10" fill="hold" grpId="0" nodeType="click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blinds(horizontal)">
                                      <p:cBhvr>
                                        <p:cTn id="91" dur="500"/>
                                        <p:tgtEl>
                                          <p:spTgt spid="24"/>
                                        </p:tgtEl>
                                      </p:cBhvr>
                                    </p:animEffect>
                                  </p:childTnLst>
                                </p:cTn>
                              </p:par>
                              <p:par>
                                <p:cTn id="92" presetID="3" presetClass="entr" presetSubtype="10" fill="hold" grpId="0" nodeType="with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blinds(horizontal)">
                                      <p:cBhvr>
                                        <p:cTn id="94" dur="500"/>
                                        <p:tgtEl>
                                          <p:spTgt spid="22"/>
                                        </p:tgtEl>
                                      </p:cBhvr>
                                    </p:animEffect>
                                  </p:childTnLst>
                                </p:cTn>
                              </p:par>
                            </p:childTnLst>
                          </p:cTn>
                        </p:par>
                      </p:childTnLst>
                    </p:cTn>
                  </p:par>
                  <p:par>
                    <p:cTn id="95" fill="hold">
                      <p:stCondLst>
                        <p:cond delay="indefinite"/>
                      </p:stCondLst>
                      <p:childTnLst>
                        <p:par>
                          <p:cTn id="96" fill="hold">
                            <p:stCondLst>
                              <p:cond delay="0"/>
                            </p:stCondLst>
                            <p:childTnLst>
                              <p:par>
                                <p:cTn id="97" presetID="41" presetClass="entr" presetSubtype="0" fill="hold" grpId="0" nodeType="clickEffect">
                                  <p:stCondLst>
                                    <p:cond delay="0"/>
                                  </p:stCondLst>
                                  <p:iterate type="lt">
                                    <p:tmPct val="10000"/>
                                  </p:iterate>
                                  <p:childTnLst>
                                    <p:set>
                                      <p:cBhvr>
                                        <p:cTn id="98" dur="1" fill="hold">
                                          <p:stCondLst>
                                            <p:cond delay="0"/>
                                          </p:stCondLst>
                                        </p:cTn>
                                        <p:tgtEl>
                                          <p:spTgt spid="32"/>
                                        </p:tgtEl>
                                        <p:attrNameLst>
                                          <p:attrName>style.visibility</p:attrName>
                                        </p:attrNameLst>
                                      </p:cBhvr>
                                      <p:to>
                                        <p:strVal val="visible"/>
                                      </p:to>
                                    </p:set>
                                    <p:anim calcmode="lin" valueType="num">
                                      <p:cBhvr>
                                        <p:cTn id="99"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00" dur="500" fill="hold"/>
                                        <p:tgtEl>
                                          <p:spTgt spid="32"/>
                                        </p:tgtEl>
                                        <p:attrNameLst>
                                          <p:attrName>ppt_y</p:attrName>
                                        </p:attrNameLst>
                                      </p:cBhvr>
                                      <p:tavLst>
                                        <p:tav tm="0">
                                          <p:val>
                                            <p:strVal val="#ppt_y"/>
                                          </p:val>
                                        </p:tav>
                                        <p:tav tm="100000">
                                          <p:val>
                                            <p:strVal val="#ppt_y"/>
                                          </p:val>
                                        </p:tav>
                                      </p:tavLst>
                                    </p:anim>
                                    <p:anim calcmode="lin" valueType="num">
                                      <p:cBhvr>
                                        <p:cTn id="101"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02"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03" dur="500" tmFilter="0,0; .5, 1; 1, 1"/>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15" grpId="0" animBg="1"/>
      <p:bldP spid="14" grpId="0" animBg="1"/>
      <p:bldP spid="33" grpId="0" animBg="1"/>
      <p:bldP spid="34" grpId="0" animBg="1"/>
      <p:bldP spid="35" grpId="0" animBg="1"/>
      <p:bldP spid="36" grpId="0" animBg="1"/>
      <p:bldP spid="22" grpId="0" animBg="1"/>
      <p:bldP spid="24" grpId="0"/>
      <p:bldP spid="32" grpId="0"/>
      <p:bldP spid="28" grpId="0"/>
      <p:bldP spid="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5293117-736D-2F49-84CF-248FE195DAA1}"/>
              </a:ext>
            </a:extLst>
          </p:cNvPr>
          <p:cNvSpPr>
            <a:spLocks noGrp="1"/>
          </p:cNvSpPr>
          <p:nvPr>
            <p:ph idx="1"/>
          </p:nvPr>
        </p:nvSpPr>
        <p:spPr/>
        <p:txBody>
          <a:bodyPr/>
          <a:lstStyle/>
          <a:p>
            <a:r>
              <a:rPr lang="en-US" altLang="ja-JP" sz="2000" dirty="0"/>
              <a:t>G1: </a:t>
            </a:r>
            <a:r>
              <a:rPr lang="ja-JP" altLang="en-US" sz="2000"/>
              <a:t>避難所を登録する</a:t>
            </a:r>
            <a:endParaRPr lang="en-US" altLang="ja-JP" sz="2000" dirty="0"/>
          </a:p>
          <a:p>
            <a:pPr lvl="1"/>
            <a:r>
              <a:rPr lang="ja-JP" altLang="en-US" sz="1800"/>
              <a:t>避難所名</a:t>
            </a:r>
            <a:r>
              <a:rPr lang="en-US" altLang="ja-JP" sz="1800" dirty="0"/>
              <a:t>, </a:t>
            </a:r>
            <a:r>
              <a:rPr lang="ja-JP" altLang="en-US" sz="1800"/>
              <a:t>住所</a:t>
            </a:r>
            <a:r>
              <a:rPr lang="en-US" altLang="ja-JP" sz="1800" dirty="0"/>
              <a:t>, </a:t>
            </a:r>
            <a:r>
              <a:rPr lang="ja-JP" altLang="en-US" sz="1800"/>
              <a:t>緯度経度</a:t>
            </a:r>
            <a:r>
              <a:rPr lang="en-US" altLang="ja-JP" sz="1800" dirty="0"/>
              <a:t>, </a:t>
            </a:r>
            <a:r>
              <a:rPr lang="ja-JP" altLang="en-US" sz="1800"/>
              <a:t>収容可能人数</a:t>
            </a:r>
            <a:r>
              <a:rPr lang="en-US" altLang="ja-JP" sz="1800" dirty="0"/>
              <a:t>, </a:t>
            </a:r>
            <a:r>
              <a:rPr lang="ja-JP" altLang="en-US" sz="1800"/>
              <a:t>備考</a:t>
            </a:r>
            <a:endParaRPr lang="en-US" altLang="ja-JP" sz="1800" dirty="0"/>
          </a:p>
          <a:p>
            <a:r>
              <a:rPr lang="en-US" altLang="ja-JP" sz="2000" dirty="0"/>
              <a:t>G2: </a:t>
            </a:r>
            <a:r>
              <a:rPr lang="ja-JP" altLang="en-US" sz="2000"/>
              <a:t>避難所の状態を確認する</a:t>
            </a:r>
            <a:endParaRPr lang="en-US" altLang="ja-JP" sz="2000" dirty="0"/>
          </a:p>
          <a:p>
            <a:pPr lvl="1"/>
            <a:r>
              <a:rPr lang="ja-JP" altLang="en-US" sz="1800"/>
              <a:t>システムが全ての避難所の現在の状態を表示</a:t>
            </a:r>
            <a:endParaRPr lang="en-US" altLang="ja-JP" sz="1800" dirty="0"/>
          </a:p>
          <a:p>
            <a:pPr lvl="1"/>
            <a:r>
              <a:rPr lang="ja-JP" altLang="en-US" sz="1800"/>
              <a:t>職員が状態確認に避難所に赴く必要なし</a:t>
            </a:r>
            <a:endParaRPr lang="en-US" altLang="ja-JP" sz="1800" dirty="0"/>
          </a:p>
          <a:p>
            <a:r>
              <a:rPr lang="en-US" altLang="ja-JP" sz="2000" dirty="0"/>
              <a:t>G3: </a:t>
            </a:r>
            <a:r>
              <a:rPr lang="ja-JP" altLang="en-US" sz="2000"/>
              <a:t>住民の安全確認をする</a:t>
            </a:r>
            <a:endParaRPr lang="en-US" altLang="ja-JP" sz="2000" dirty="0"/>
          </a:p>
          <a:p>
            <a:pPr lvl="1"/>
            <a:r>
              <a:rPr lang="ja-JP" altLang="en-US" sz="1800"/>
              <a:t>各避難所に避難した住民の情報を確認・検索</a:t>
            </a:r>
            <a:endParaRPr lang="en-US" altLang="ja-JP" sz="1800" dirty="0"/>
          </a:p>
          <a:p>
            <a:pPr lvl="1"/>
            <a:r>
              <a:rPr kumimoji="1" lang="ja-JP" altLang="en-US" sz="1800"/>
              <a:t>職員が特定の住民の安全確認を行うことが可能</a:t>
            </a:r>
          </a:p>
        </p:txBody>
      </p:sp>
      <p:sp>
        <p:nvSpPr>
          <p:cNvPr id="2" name="タイトル 1">
            <a:extLst>
              <a:ext uri="{FF2B5EF4-FFF2-40B4-BE49-F238E27FC236}">
                <a16:creationId xmlns:a16="http://schemas.microsoft.com/office/drawing/2014/main" id="{04C66C84-15D2-E84B-B4B9-DD0D72DBEF84}"/>
              </a:ext>
            </a:extLst>
          </p:cNvPr>
          <p:cNvSpPr>
            <a:spLocks noGrp="1"/>
          </p:cNvSpPr>
          <p:nvPr>
            <p:ph type="title"/>
          </p:nvPr>
        </p:nvSpPr>
        <p:spPr>
          <a:xfrm>
            <a:off x="375829" y="464432"/>
            <a:ext cx="8122096" cy="533400"/>
          </a:xfrm>
        </p:spPr>
        <p:txBody>
          <a:bodyPr/>
          <a:lstStyle/>
          <a:p>
            <a:r>
              <a:rPr lang="ja-JP" altLang="en-US"/>
              <a:t>自治体ユースケース</a:t>
            </a:r>
            <a:endParaRPr kumimoji="1" lang="ja-JP" altLang="en-US"/>
          </a:p>
        </p:txBody>
      </p:sp>
      <p:sp>
        <p:nvSpPr>
          <p:cNvPr id="4" name="スライド番号プレースホルダー 3">
            <a:extLst>
              <a:ext uri="{FF2B5EF4-FFF2-40B4-BE49-F238E27FC236}">
                <a16:creationId xmlns:a16="http://schemas.microsoft.com/office/drawing/2014/main" id="{7FAE9FC2-A9E3-A443-B9EB-A55DC9E7B037}"/>
              </a:ext>
            </a:extLst>
          </p:cNvPr>
          <p:cNvSpPr>
            <a:spLocks noGrp="1"/>
          </p:cNvSpPr>
          <p:nvPr>
            <p:ph type="sldNum" sz="quarter" idx="11"/>
          </p:nvPr>
        </p:nvSpPr>
        <p:spPr/>
        <p:txBody>
          <a:bodyPr/>
          <a:lstStyle/>
          <a:p>
            <a:fld id="{540B1702-1328-441D-B737-C2B94A2E6AF5}" type="slidenum">
              <a:rPr lang="en-US" altLang="ja-JP" smtClean="0"/>
              <a:pPr/>
              <a:t>6</a:t>
            </a:fld>
            <a:endParaRPr lang="en-US" altLang="ja-JP"/>
          </a:p>
        </p:txBody>
      </p:sp>
      <p:grpSp>
        <p:nvGrpSpPr>
          <p:cNvPr id="11" name="グループ化 10"/>
          <p:cNvGrpSpPr/>
          <p:nvPr/>
        </p:nvGrpSpPr>
        <p:grpSpPr>
          <a:xfrm>
            <a:off x="6684895" y="3775931"/>
            <a:ext cx="2352572" cy="2771361"/>
            <a:chOff x="6776938" y="3763803"/>
            <a:chExt cx="2352572" cy="2771361"/>
          </a:xfrm>
        </p:grpSpPr>
        <p:pic>
          <p:nvPicPr>
            <p:cNvPr id="34" name="図 33">
              <a:extLst>
                <a:ext uri="{FF2B5EF4-FFF2-40B4-BE49-F238E27FC236}">
                  <a16:creationId xmlns:a16="http://schemas.microsoft.com/office/drawing/2014/main" id="{26F64923-7E1B-324C-B390-DF397E7EDD70}"/>
                </a:ext>
              </a:extLst>
            </p:cNvPr>
            <p:cNvPicPr>
              <a:picLocks noChangeAspect="1"/>
            </p:cNvPicPr>
            <p:nvPr/>
          </p:nvPicPr>
          <p:blipFill>
            <a:blip r:embed="rId4"/>
            <a:stretch>
              <a:fillRect/>
            </a:stretch>
          </p:blipFill>
          <p:spPr>
            <a:xfrm>
              <a:off x="7562133" y="3763803"/>
              <a:ext cx="1513424" cy="1256142"/>
            </a:xfrm>
            <a:prstGeom prst="rect">
              <a:avLst/>
            </a:prstGeom>
          </p:spPr>
        </p:pic>
        <p:sp>
          <p:nvSpPr>
            <p:cNvPr id="35" name="右矢印 34">
              <a:extLst>
                <a:ext uri="{FF2B5EF4-FFF2-40B4-BE49-F238E27FC236}">
                  <a16:creationId xmlns:a16="http://schemas.microsoft.com/office/drawing/2014/main" id="{6333A1FC-6BDD-DD41-B1B7-D79C83840012}"/>
                </a:ext>
              </a:extLst>
            </p:cNvPr>
            <p:cNvSpPr/>
            <p:nvPr/>
          </p:nvSpPr>
          <p:spPr>
            <a:xfrm flipH="1">
              <a:off x="6776938" y="5231430"/>
              <a:ext cx="730763" cy="657463"/>
            </a:xfrm>
            <a:prstGeom prst="rightArrow">
              <a:avLst>
                <a:gd name="adj1" fmla="val 51569"/>
                <a:gd name="adj2" fmla="val 46839"/>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sz="1200">
                <a:solidFill>
                  <a:schemeClr val="tx1"/>
                </a:solidFill>
              </a:endParaRPr>
            </a:p>
          </p:txBody>
        </p:sp>
        <p:sp>
          <p:nvSpPr>
            <p:cNvPr id="36" name="正方形/長方形 35"/>
            <p:cNvSpPr/>
            <p:nvPr/>
          </p:nvSpPr>
          <p:spPr>
            <a:xfrm>
              <a:off x="7562133" y="4960819"/>
              <a:ext cx="1567377" cy="15743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sz="1200">
                  <a:solidFill>
                    <a:schemeClr val="tx1"/>
                  </a:solidFill>
                </a:rPr>
                <a:t>SHELTER NAME:</a:t>
              </a:r>
            </a:p>
            <a:p>
              <a:r>
                <a:rPr kumimoji="1" lang="en-US" altLang="ja-JP" sz="1200">
                  <a:solidFill>
                    <a:schemeClr val="tx1"/>
                  </a:solidFill>
                </a:rPr>
                <a:t>         A High School</a:t>
              </a:r>
            </a:p>
            <a:p>
              <a:r>
                <a:rPr lang="en-US" altLang="ja-JP" sz="1200">
                  <a:solidFill>
                    <a:schemeClr val="tx1"/>
                  </a:solidFill>
                </a:rPr>
                <a:t>ADDRESS:</a:t>
              </a:r>
            </a:p>
            <a:p>
              <a:r>
                <a:rPr kumimoji="1" lang="en-US" altLang="ja-JP" sz="1200">
                  <a:solidFill>
                    <a:schemeClr val="tx1"/>
                  </a:solidFill>
                </a:rPr>
                <a:t>            XX town 1-2</a:t>
              </a:r>
            </a:p>
            <a:p>
              <a:r>
                <a:rPr lang="en-US" altLang="ja-JP" sz="1200" err="1">
                  <a:solidFill>
                    <a:schemeClr val="tx1"/>
                  </a:solidFill>
                </a:rPr>
                <a:t>Lat-Lng</a:t>
              </a:r>
              <a:r>
                <a:rPr lang="en-US" altLang="ja-JP" sz="1200">
                  <a:solidFill>
                    <a:schemeClr val="tx1"/>
                  </a:solidFill>
                </a:rPr>
                <a:t>:</a:t>
              </a:r>
              <a:br>
                <a:rPr lang="en-US" altLang="ja-JP" sz="1200">
                  <a:solidFill>
                    <a:schemeClr val="tx1"/>
                  </a:solidFill>
                </a:rPr>
              </a:br>
              <a:r>
                <a:rPr lang="en-US" altLang="ja-JP" sz="1200">
                  <a:solidFill>
                    <a:schemeClr val="tx1"/>
                  </a:solidFill>
                </a:rPr>
                <a:t>   </a:t>
              </a:r>
              <a:r>
                <a:rPr lang="en-US" altLang="ja-JP" sz="1200">
                  <a:solidFill>
                    <a:srgbClr val="000000"/>
                  </a:solidFill>
                  <a:latin typeface="Arial" panose="020B0604020202020204" pitchFamily="34" charset="0"/>
                  <a:ea typeface="ＭＳ Ｐゴシック" panose="020B0600070205080204" pitchFamily="50" charset="-128"/>
                </a:rPr>
                <a:t>134.6867,34.8434</a:t>
              </a:r>
              <a:br>
                <a:rPr lang="en-US" altLang="ja-JP" sz="1200">
                  <a:solidFill>
                    <a:srgbClr val="000000"/>
                  </a:solidFill>
                  <a:latin typeface="Arial" panose="020B0604020202020204" pitchFamily="34" charset="0"/>
                  <a:ea typeface="ＭＳ Ｐゴシック" panose="020B0600070205080204" pitchFamily="50" charset="-128"/>
                </a:rPr>
              </a:br>
              <a:r>
                <a:rPr lang="en-US" altLang="ja-JP" sz="1200">
                  <a:solidFill>
                    <a:srgbClr val="000000"/>
                  </a:solidFill>
                  <a:latin typeface="Arial" panose="020B0604020202020204" pitchFamily="34" charset="0"/>
                  <a:ea typeface="ＭＳ Ｐゴシック" panose="020B0600070205080204" pitchFamily="50" charset="-128"/>
                </a:rPr>
                <a:t>Max # of families</a:t>
              </a:r>
              <a:r>
                <a:rPr lang="en-US" altLang="ja-JP" sz="1200">
                  <a:solidFill>
                    <a:schemeClr val="tx1"/>
                  </a:solidFill>
                </a:rPr>
                <a:t>:</a:t>
              </a:r>
            </a:p>
            <a:p>
              <a:r>
                <a:rPr lang="en-US" altLang="ja-JP" sz="1200">
                  <a:solidFill>
                    <a:schemeClr val="tx1"/>
                  </a:solidFill>
                </a:rPr>
                <a:t>                            50</a:t>
              </a:r>
            </a:p>
            <a:p>
              <a:r>
                <a:rPr kumimoji="1" lang="en-US" altLang="ja-JP" sz="1200">
                  <a:solidFill>
                    <a:schemeClr val="tx1"/>
                  </a:solidFill>
                </a:rPr>
                <a:t>       </a:t>
              </a:r>
              <a:endParaRPr kumimoji="1" lang="ja-JP" altLang="en-US" sz="1200">
                <a:solidFill>
                  <a:schemeClr val="tx1"/>
                </a:solidFill>
              </a:endParaRPr>
            </a:p>
          </p:txBody>
        </p:sp>
      </p:grpSp>
      <p:pic>
        <p:nvPicPr>
          <p:cNvPr id="39" name="図 38">
            <a:extLst>
              <a:ext uri="{FF2B5EF4-FFF2-40B4-BE49-F238E27FC236}">
                <a16:creationId xmlns:a16="http://schemas.microsoft.com/office/drawing/2014/main" id="{1F659714-15BE-2744-8109-4B5A5F602838}"/>
              </a:ext>
            </a:extLst>
          </p:cNvPr>
          <p:cNvPicPr>
            <a:picLocks noChangeAspect="1"/>
          </p:cNvPicPr>
          <p:nvPr/>
        </p:nvPicPr>
        <p:blipFill>
          <a:blip r:embed="rId5"/>
          <a:stretch>
            <a:fillRect/>
          </a:stretch>
        </p:blipFill>
        <p:spPr>
          <a:xfrm>
            <a:off x="5327762" y="4914363"/>
            <a:ext cx="1553925" cy="1838965"/>
          </a:xfrm>
          <a:prstGeom prst="rect">
            <a:avLst/>
          </a:prstGeom>
        </p:spPr>
      </p:pic>
      <p:pic>
        <p:nvPicPr>
          <p:cNvPr id="40" name="図 39">
            <a:extLst>
              <a:ext uri="{FF2B5EF4-FFF2-40B4-BE49-F238E27FC236}">
                <a16:creationId xmlns:a16="http://schemas.microsoft.com/office/drawing/2014/main" id="{43B747D9-5BE5-C243-9649-73BF6E4DE85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32203" y="3734110"/>
            <a:ext cx="1152286" cy="1226473"/>
          </a:xfrm>
          <a:prstGeom prst="rect">
            <a:avLst/>
          </a:prstGeom>
        </p:spPr>
      </p:pic>
      <p:grpSp>
        <p:nvGrpSpPr>
          <p:cNvPr id="10" name="グループ化 9"/>
          <p:cNvGrpSpPr/>
          <p:nvPr/>
        </p:nvGrpSpPr>
        <p:grpSpPr>
          <a:xfrm>
            <a:off x="343691" y="3717032"/>
            <a:ext cx="5319412" cy="2767529"/>
            <a:chOff x="343691" y="3717032"/>
            <a:chExt cx="5319412" cy="2767529"/>
          </a:xfrm>
        </p:grpSpPr>
        <p:grpSp>
          <p:nvGrpSpPr>
            <p:cNvPr id="9" name="グループ化 8"/>
            <p:cNvGrpSpPr/>
            <p:nvPr/>
          </p:nvGrpSpPr>
          <p:grpSpPr>
            <a:xfrm>
              <a:off x="343691" y="4254044"/>
              <a:ext cx="1876565" cy="2230517"/>
              <a:chOff x="-32877" y="4333225"/>
              <a:chExt cx="1876565" cy="2230517"/>
            </a:xfrm>
          </p:grpSpPr>
          <p:pic>
            <p:nvPicPr>
              <p:cNvPr id="45" name="図 44">
                <a:extLst>
                  <a:ext uri="{FF2B5EF4-FFF2-40B4-BE49-F238E27FC236}">
                    <a16:creationId xmlns:a16="http://schemas.microsoft.com/office/drawing/2014/main" id="{33B05625-C432-234A-86DD-A9E63A535FF5}"/>
                  </a:ext>
                </a:extLst>
              </p:cNvPr>
              <p:cNvPicPr>
                <a:picLocks noChangeAspect="1"/>
              </p:cNvPicPr>
              <p:nvPr/>
            </p:nvPicPr>
            <p:blipFill>
              <a:blip r:embed="rId7"/>
              <a:stretch>
                <a:fillRect/>
              </a:stretch>
            </p:blipFill>
            <p:spPr>
              <a:xfrm>
                <a:off x="117363" y="4830952"/>
                <a:ext cx="1726325" cy="1732790"/>
              </a:xfrm>
              <a:prstGeom prst="rect">
                <a:avLst/>
              </a:prstGeom>
            </p:spPr>
          </p:pic>
          <p:sp>
            <p:nvSpPr>
              <p:cNvPr id="52" name="円形吹き出し 51">
                <a:extLst>
                  <a:ext uri="{FF2B5EF4-FFF2-40B4-BE49-F238E27FC236}">
                    <a16:creationId xmlns:a16="http://schemas.microsoft.com/office/drawing/2014/main" id="{20CFFE33-DBFC-6343-A080-817572C18030}"/>
                  </a:ext>
                </a:extLst>
              </p:cNvPr>
              <p:cNvSpPr/>
              <p:nvPr/>
            </p:nvSpPr>
            <p:spPr>
              <a:xfrm>
                <a:off x="457884" y="5930689"/>
                <a:ext cx="204635" cy="147785"/>
              </a:xfrm>
              <a:prstGeom prst="wedgeEllipseCallout">
                <a:avLst>
                  <a:gd name="adj1" fmla="val 2539"/>
                  <a:gd name="adj2" fmla="val 106260"/>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円形吹き出し 52">
                <a:extLst>
                  <a:ext uri="{FF2B5EF4-FFF2-40B4-BE49-F238E27FC236}">
                    <a16:creationId xmlns:a16="http://schemas.microsoft.com/office/drawing/2014/main" id="{14BDF753-0824-7943-8519-9992CB057B0B}"/>
                  </a:ext>
                </a:extLst>
              </p:cNvPr>
              <p:cNvSpPr/>
              <p:nvPr/>
            </p:nvSpPr>
            <p:spPr>
              <a:xfrm>
                <a:off x="893056" y="5315511"/>
                <a:ext cx="204635" cy="147785"/>
              </a:xfrm>
              <a:prstGeom prst="wedgeEllipseCallout">
                <a:avLst>
                  <a:gd name="adj1" fmla="val 2539"/>
                  <a:gd name="adj2" fmla="val 10626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形吹き出し 53">
                <a:extLst>
                  <a:ext uri="{FF2B5EF4-FFF2-40B4-BE49-F238E27FC236}">
                    <a16:creationId xmlns:a16="http://schemas.microsoft.com/office/drawing/2014/main" id="{E8F73617-D25E-9C43-B45A-F0C01B704ECB}"/>
                  </a:ext>
                </a:extLst>
              </p:cNvPr>
              <p:cNvSpPr/>
              <p:nvPr/>
            </p:nvSpPr>
            <p:spPr>
              <a:xfrm>
                <a:off x="175230" y="5000816"/>
                <a:ext cx="204635" cy="147785"/>
              </a:xfrm>
              <a:prstGeom prst="wedgeEllipseCallout">
                <a:avLst>
                  <a:gd name="adj1" fmla="val 2539"/>
                  <a:gd name="adj2" fmla="val 10626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形吹き出し 54">
                <a:extLst>
                  <a:ext uri="{FF2B5EF4-FFF2-40B4-BE49-F238E27FC236}">
                    <a16:creationId xmlns:a16="http://schemas.microsoft.com/office/drawing/2014/main" id="{8D765C1E-B21F-464F-A40C-F5253D6E1DE7}"/>
                  </a:ext>
                </a:extLst>
              </p:cNvPr>
              <p:cNvSpPr/>
              <p:nvPr/>
            </p:nvSpPr>
            <p:spPr>
              <a:xfrm>
                <a:off x="1305350" y="5561065"/>
                <a:ext cx="204635" cy="147785"/>
              </a:xfrm>
              <a:prstGeom prst="wedgeEllipseCallout">
                <a:avLst>
                  <a:gd name="adj1" fmla="val 2539"/>
                  <a:gd name="adj2" fmla="val 10626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ボックス 55">
                <a:extLst>
                  <a:ext uri="{FF2B5EF4-FFF2-40B4-BE49-F238E27FC236}">
                    <a16:creationId xmlns:a16="http://schemas.microsoft.com/office/drawing/2014/main" id="{BD55605B-531D-7E4A-8450-C513EFAC016B}"/>
                  </a:ext>
                </a:extLst>
              </p:cNvPr>
              <p:cNvSpPr txBox="1"/>
              <p:nvPr/>
            </p:nvSpPr>
            <p:spPr>
              <a:xfrm>
                <a:off x="-32877" y="5245892"/>
                <a:ext cx="817413" cy="230832"/>
              </a:xfrm>
              <a:prstGeom prst="rect">
                <a:avLst/>
              </a:prstGeom>
              <a:noFill/>
            </p:spPr>
            <p:txBody>
              <a:bodyPr wrap="square" rtlCol="0">
                <a:spAutoFit/>
              </a:bodyPr>
              <a:lstStyle/>
              <a:p>
                <a:r>
                  <a:rPr kumimoji="1" lang="en-US" altLang="ja-JP" sz="900">
                    <a:latin typeface="+mj-lt"/>
                  </a:rPr>
                  <a:t>Crowded</a:t>
                </a:r>
                <a:endParaRPr kumimoji="1" lang="ja-JP" altLang="en-US" sz="900">
                  <a:latin typeface="+mj-lt"/>
                </a:endParaRPr>
              </a:p>
            </p:txBody>
          </p:sp>
          <p:pic>
            <p:nvPicPr>
              <p:cNvPr id="72" name="図 71">
                <a:extLst>
                  <a:ext uri="{FF2B5EF4-FFF2-40B4-BE49-F238E27FC236}">
                    <a16:creationId xmlns:a16="http://schemas.microsoft.com/office/drawing/2014/main" id="{F7C998EE-6D72-4E41-826A-99F91A3B963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881" y="4333225"/>
                <a:ext cx="657957" cy="627594"/>
              </a:xfrm>
              <a:prstGeom prst="rect">
                <a:avLst/>
              </a:prstGeom>
            </p:spPr>
          </p:pic>
        </p:grpSp>
        <p:grpSp>
          <p:nvGrpSpPr>
            <p:cNvPr id="7" name="グループ化 6"/>
            <p:cNvGrpSpPr/>
            <p:nvPr/>
          </p:nvGrpSpPr>
          <p:grpSpPr>
            <a:xfrm>
              <a:off x="3370452" y="3717032"/>
              <a:ext cx="2292651" cy="1520276"/>
              <a:chOff x="3370452" y="3717032"/>
              <a:chExt cx="2292651" cy="1520276"/>
            </a:xfrm>
          </p:grpSpPr>
          <p:sp>
            <p:nvSpPr>
              <p:cNvPr id="41" name="星 7 40">
                <a:extLst>
                  <a:ext uri="{FF2B5EF4-FFF2-40B4-BE49-F238E27FC236}">
                    <a16:creationId xmlns:a16="http://schemas.microsoft.com/office/drawing/2014/main" id="{FDA2A291-9856-784D-B07A-9807371D5AE9}"/>
                  </a:ext>
                </a:extLst>
              </p:cNvPr>
              <p:cNvSpPr/>
              <p:nvPr/>
            </p:nvSpPr>
            <p:spPr>
              <a:xfrm>
                <a:off x="3370452" y="3717032"/>
                <a:ext cx="2292651" cy="1520276"/>
              </a:xfrm>
              <a:prstGeom prst="star7">
                <a:avLst/>
              </a:prstGeom>
              <a:solidFill>
                <a:srgbClr val="FFC0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2" name="図 41">
                <a:extLst>
                  <a:ext uri="{FF2B5EF4-FFF2-40B4-BE49-F238E27FC236}">
                    <a16:creationId xmlns:a16="http://schemas.microsoft.com/office/drawing/2014/main" id="{E02605AF-22E6-C94D-8F75-3C2EE677B88B}"/>
                  </a:ext>
                </a:extLst>
              </p:cNvPr>
              <p:cNvPicPr>
                <a:picLocks noChangeAspect="1"/>
              </p:cNvPicPr>
              <p:nvPr/>
            </p:nvPicPr>
            <p:blipFill>
              <a:blip r:embed="rId9"/>
              <a:stretch>
                <a:fillRect/>
              </a:stretch>
            </p:blipFill>
            <p:spPr>
              <a:xfrm>
                <a:off x="3918259" y="3900296"/>
                <a:ext cx="1272168" cy="954126"/>
              </a:xfrm>
              <a:prstGeom prst="rect">
                <a:avLst/>
              </a:prstGeom>
            </p:spPr>
          </p:pic>
          <p:sp>
            <p:nvSpPr>
              <p:cNvPr id="43" name="テキスト ボックス 42">
                <a:extLst>
                  <a:ext uri="{FF2B5EF4-FFF2-40B4-BE49-F238E27FC236}">
                    <a16:creationId xmlns:a16="http://schemas.microsoft.com/office/drawing/2014/main" id="{269CB33C-B5F9-0340-9C60-AA1A868B4FD5}"/>
                  </a:ext>
                </a:extLst>
              </p:cNvPr>
              <p:cNvSpPr txBox="1"/>
              <p:nvPr/>
            </p:nvSpPr>
            <p:spPr>
              <a:xfrm>
                <a:off x="3995936" y="4854422"/>
                <a:ext cx="1109261" cy="270685"/>
              </a:xfrm>
              <a:prstGeom prst="rect">
                <a:avLst/>
              </a:prstGeom>
              <a:noFill/>
            </p:spPr>
            <p:txBody>
              <a:bodyPr wrap="square" rtlCol="0">
                <a:spAutoFit/>
              </a:bodyPr>
              <a:lstStyle/>
              <a:p>
                <a:r>
                  <a:rPr lang="en-US" altLang="ja-JP" sz="1100">
                    <a:solidFill>
                      <a:srgbClr val="C00000"/>
                    </a:solidFill>
                    <a:latin typeface="+mj-lt"/>
                  </a:rPr>
                  <a:t>Disaster Alert</a:t>
                </a:r>
                <a:endParaRPr kumimoji="1" lang="ja-JP" altLang="en-US" sz="1100">
                  <a:solidFill>
                    <a:srgbClr val="C00000"/>
                  </a:solidFill>
                  <a:latin typeface="+mj-lt"/>
                </a:endParaRPr>
              </a:p>
            </p:txBody>
          </p:sp>
        </p:grpSp>
      </p:grpSp>
      <p:graphicFrame>
        <p:nvGraphicFramePr>
          <p:cNvPr id="47" name="表 46"/>
          <p:cNvGraphicFramePr>
            <a:graphicFrameLocks noGrp="1"/>
          </p:cNvGraphicFramePr>
          <p:nvPr>
            <p:extLst/>
          </p:nvPr>
        </p:nvGraphicFramePr>
        <p:xfrm>
          <a:off x="1921861" y="4467328"/>
          <a:ext cx="3696688" cy="2286000"/>
        </p:xfrm>
        <a:graphic>
          <a:graphicData uri="http://schemas.openxmlformats.org/drawingml/2006/table">
            <a:tbl>
              <a:tblPr firstRow="1" bandRow="1">
                <a:tableStyleId>{5C22544A-7EE6-4342-B048-85BDC9FD1C3A}</a:tableStyleId>
              </a:tblPr>
              <a:tblGrid>
                <a:gridCol w="924172">
                  <a:extLst>
                    <a:ext uri="{9D8B030D-6E8A-4147-A177-3AD203B41FA5}">
                      <a16:colId xmlns:a16="http://schemas.microsoft.com/office/drawing/2014/main" val="2414307052"/>
                    </a:ext>
                  </a:extLst>
                </a:gridCol>
                <a:gridCol w="924172">
                  <a:extLst>
                    <a:ext uri="{9D8B030D-6E8A-4147-A177-3AD203B41FA5}">
                      <a16:colId xmlns:a16="http://schemas.microsoft.com/office/drawing/2014/main" val="2904814792"/>
                    </a:ext>
                  </a:extLst>
                </a:gridCol>
                <a:gridCol w="924172">
                  <a:extLst>
                    <a:ext uri="{9D8B030D-6E8A-4147-A177-3AD203B41FA5}">
                      <a16:colId xmlns:a16="http://schemas.microsoft.com/office/drawing/2014/main" val="4259491208"/>
                    </a:ext>
                  </a:extLst>
                </a:gridCol>
                <a:gridCol w="924172">
                  <a:extLst>
                    <a:ext uri="{9D8B030D-6E8A-4147-A177-3AD203B41FA5}">
                      <a16:colId xmlns:a16="http://schemas.microsoft.com/office/drawing/2014/main" val="441869269"/>
                    </a:ext>
                  </a:extLst>
                </a:gridCol>
              </a:tblGrid>
              <a:tr h="439851">
                <a:tc>
                  <a:txBody>
                    <a:bodyPr/>
                    <a:lstStyle/>
                    <a:p>
                      <a:r>
                        <a:rPr kumimoji="1" lang="en-US" altLang="ja-JP" sz="1200">
                          <a:solidFill>
                            <a:schemeClr val="bg1"/>
                          </a:solidFill>
                        </a:rPr>
                        <a:t>Shelter name</a:t>
                      </a:r>
                      <a:endParaRPr kumimoji="1" lang="ja-JP" altLang="en-US" sz="12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5E09"/>
                    </a:solidFill>
                  </a:tcPr>
                </a:tc>
                <a:tc>
                  <a:txBody>
                    <a:bodyPr/>
                    <a:lstStyle/>
                    <a:p>
                      <a:r>
                        <a:rPr kumimoji="1" lang="en-US" altLang="ja-JP" sz="1200">
                          <a:solidFill>
                            <a:schemeClr val="bg1"/>
                          </a:solidFill>
                        </a:rPr>
                        <a:t>Address</a:t>
                      </a:r>
                      <a:endParaRPr kumimoji="1" lang="ja-JP" altLang="en-US" sz="12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5E09"/>
                    </a:solidFill>
                  </a:tcPr>
                </a:tc>
                <a:tc>
                  <a:txBody>
                    <a:bodyPr/>
                    <a:lstStyle/>
                    <a:p>
                      <a:r>
                        <a:rPr kumimoji="1" lang="en-US" altLang="ja-JP" sz="1200">
                          <a:solidFill>
                            <a:schemeClr val="bg1"/>
                          </a:solidFill>
                        </a:rPr>
                        <a:t>Max # of families</a:t>
                      </a:r>
                      <a:endParaRPr kumimoji="1" lang="ja-JP" altLang="en-US" sz="12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5E09"/>
                    </a:solidFill>
                  </a:tcPr>
                </a:tc>
                <a:tc>
                  <a:txBody>
                    <a:bodyPr/>
                    <a:lstStyle/>
                    <a:p>
                      <a:r>
                        <a:rPr kumimoji="1" lang="en-US" altLang="ja-JP" sz="1200" baseline="0">
                          <a:solidFill>
                            <a:schemeClr val="bg1"/>
                          </a:solidFill>
                        </a:rPr>
                        <a:t>Current status</a:t>
                      </a:r>
                      <a:endParaRPr kumimoji="1" lang="ja-JP" altLang="en-US" sz="12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5E09"/>
                    </a:solidFill>
                  </a:tcPr>
                </a:tc>
                <a:extLst>
                  <a:ext uri="{0D108BD9-81ED-4DB2-BD59-A6C34878D82A}">
                    <a16:rowId xmlns:a16="http://schemas.microsoft.com/office/drawing/2014/main" val="3163118326"/>
                  </a:ext>
                </a:extLst>
              </a:tr>
              <a:tr h="439851">
                <a:tc>
                  <a:txBody>
                    <a:bodyPr/>
                    <a:lstStyle/>
                    <a:p>
                      <a:r>
                        <a:rPr kumimoji="1" lang="en-US" altLang="ja-JP" sz="1200"/>
                        <a:t>A</a:t>
                      </a:r>
                      <a:r>
                        <a:rPr kumimoji="1" lang="en-US" altLang="ja-JP" sz="1200" baseline="0"/>
                        <a:t> high school</a:t>
                      </a:r>
                      <a:endParaRPr kumimoji="1" lang="ja-JP"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kumimoji="1" lang="en-US" altLang="ja-JP" sz="1200"/>
                        <a:t>XX town</a:t>
                      </a:r>
                      <a:r>
                        <a:rPr kumimoji="1" lang="en-US" altLang="ja-JP" sz="1200" baseline="0"/>
                        <a:t> 1-2</a:t>
                      </a:r>
                      <a:endParaRPr kumimoji="1" lang="ja-JP"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kumimoji="1" lang="en-US" altLang="ja-JP" sz="1800"/>
                        <a:t>50</a:t>
                      </a:r>
                      <a:endParaRPr kumimoji="1" lang="ja-JP" altLang="en-US" sz="1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kumimoji="1" lang="en-US" altLang="ja-JP" sz="1800">
                          <a:solidFill>
                            <a:srgbClr val="FF0000"/>
                          </a:solidFill>
                        </a:rPr>
                        <a:t>48</a:t>
                      </a:r>
                      <a:endParaRPr kumimoji="1" lang="ja-JP" altLang="en-US" sz="180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56274298"/>
                  </a:ext>
                </a:extLst>
              </a:tr>
              <a:tr h="439851">
                <a:tc>
                  <a:txBody>
                    <a:bodyPr/>
                    <a:lstStyle/>
                    <a:p>
                      <a:r>
                        <a:rPr kumimoji="1" lang="en-US" altLang="ja-JP" sz="1200"/>
                        <a:t>B element.</a:t>
                      </a:r>
                      <a:r>
                        <a:rPr kumimoji="1" lang="en-US" altLang="ja-JP" sz="1200" baseline="0"/>
                        <a:t> school</a:t>
                      </a:r>
                      <a:endParaRPr kumimoji="1" lang="ja-JP"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200"/>
                        <a:t>YY town 4-5</a:t>
                      </a:r>
                      <a:endParaRPr kumimoji="1" lang="ja-JP"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kumimoji="1" lang="en-US" altLang="ja-JP" sz="1800"/>
                        <a:t>30</a:t>
                      </a:r>
                      <a:endParaRPr kumimoji="1" lang="ja-JP" altLang="en-US" sz="1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kumimoji="1" lang="en-US" altLang="ja-JP" sz="1800">
                          <a:solidFill>
                            <a:srgbClr val="FE8100"/>
                          </a:solidFill>
                        </a:rPr>
                        <a:t>20</a:t>
                      </a:r>
                      <a:endParaRPr kumimoji="1" lang="ja-JP" altLang="en-US" sz="1800">
                        <a:solidFill>
                          <a:srgbClr val="FE81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48768924"/>
                  </a:ext>
                </a:extLst>
              </a:tr>
              <a:tr h="439851">
                <a:tc>
                  <a:txBody>
                    <a:bodyPr/>
                    <a:lstStyle/>
                    <a:p>
                      <a:r>
                        <a:rPr kumimoji="1" lang="en-US" altLang="ja-JP" sz="1200"/>
                        <a:t>C comm.</a:t>
                      </a:r>
                      <a:r>
                        <a:rPr kumimoji="1" lang="en-US" altLang="ja-JP" sz="1200" baseline="0"/>
                        <a:t> center</a:t>
                      </a:r>
                      <a:endParaRPr kumimoji="1" lang="ja-JP"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kumimoji="1" lang="en-US" altLang="ja-JP" sz="1200"/>
                        <a:t>YY</a:t>
                      </a:r>
                      <a:r>
                        <a:rPr kumimoji="1" lang="en-US" altLang="ja-JP" sz="1200" baseline="0"/>
                        <a:t> town 11-4</a:t>
                      </a:r>
                      <a:endParaRPr kumimoji="1" lang="ja-JP"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kumimoji="1" lang="en-US" altLang="ja-JP" sz="1800"/>
                        <a:t>10</a:t>
                      </a:r>
                      <a:endParaRPr kumimoji="1" lang="ja-JP" altLang="en-US" sz="1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kumimoji="1" lang="en-US" altLang="ja-JP" sz="1800">
                          <a:solidFill>
                            <a:srgbClr val="FE8100"/>
                          </a:solidFill>
                        </a:rPr>
                        <a:t>6</a:t>
                      </a:r>
                      <a:endParaRPr kumimoji="1" lang="ja-JP" altLang="en-US" sz="1800">
                        <a:solidFill>
                          <a:srgbClr val="FE81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15227298"/>
                  </a:ext>
                </a:extLst>
              </a:tr>
              <a:tr h="439851">
                <a:tc>
                  <a:txBody>
                    <a:bodyPr/>
                    <a:lstStyle/>
                    <a:p>
                      <a:r>
                        <a:rPr kumimoji="1" lang="en-US" altLang="ja-JP" sz="1200"/>
                        <a:t>D sports center</a:t>
                      </a:r>
                      <a:endParaRPr kumimoji="1" lang="ja-JP"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200"/>
                        <a:t>WW town 8-9</a:t>
                      </a:r>
                      <a:endParaRPr kumimoji="1" lang="ja-JP"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kumimoji="1" lang="en-US" altLang="ja-JP" sz="1800"/>
                        <a:t>125</a:t>
                      </a:r>
                      <a:endParaRPr kumimoji="1" lang="ja-JP" altLang="en-US" sz="1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kumimoji="1" lang="en-US" altLang="ja-JP" sz="1600">
                          <a:solidFill>
                            <a:srgbClr val="008000"/>
                          </a:solidFill>
                        </a:rPr>
                        <a:t>22</a:t>
                      </a:r>
                      <a:endParaRPr kumimoji="1" lang="ja-JP" altLang="en-US" sz="1800">
                        <a:solidFill>
                          <a:srgbClr val="008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93487853"/>
                  </a:ext>
                </a:extLst>
              </a:tr>
            </a:tbl>
          </a:graphicData>
        </a:graphic>
      </p:graphicFrame>
      <p:sp>
        <p:nvSpPr>
          <p:cNvPr id="73" name="四角形吹き出し 72">
            <a:extLst>
              <a:ext uri="{FF2B5EF4-FFF2-40B4-BE49-F238E27FC236}">
                <a16:creationId xmlns:a16="http://schemas.microsoft.com/office/drawing/2014/main" id="{CE7BF063-7ECA-244A-8AB6-E9488E0FA8EF}"/>
              </a:ext>
            </a:extLst>
          </p:cNvPr>
          <p:cNvSpPr/>
          <p:nvPr/>
        </p:nvSpPr>
        <p:spPr>
          <a:xfrm>
            <a:off x="2576908" y="5023939"/>
            <a:ext cx="1955282" cy="1661966"/>
          </a:xfrm>
          <a:prstGeom prst="wedgeRectCallout">
            <a:avLst>
              <a:gd name="adj1" fmla="val 87946"/>
              <a:gd name="adj2" fmla="val 44608"/>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lstStyle/>
          <a:p>
            <a:r>
              <a:rPr lang="en-US" altLang="ja-JP" sz="1400">
                <a:solidFill>
                  <a:schemeClr val="tx1"/>
                </a:solidFill>
              </a:rPr>
              <a:t>List of Citizens</a:t>
            </a:r>
            <a:br>
              <a:rPr lang="en-US" altLang="ja-JP" sz="1400">
                <a:solidFill>
                  <a:schemeClr val="tx1"/>
                </a:solidFill>
              </a:rPr>
            </a:br>
            <a:r>
              <a:rPr lang="en-US" altLang="ja-JP" sz="1400" b="1">
                <a:solidFill>
                  <a:schemeClr val="tx1"/>
                </a:solidFill>
              </a:rPr>
              <a:t>D sports Center </a:t>
            </a:r>
          </a:p>
          <a:p>
            <a:r>
              <a:rPr lang="en-US" altLang="ja-JP" sz="1400">
                <a:solidFill>
                  <a:schemeClr val="tx1"/>
                </a:solidFill>
              </a:rPr>
              <a:t>-----------------------------</a:t>
            </a:r>
          </a:p>
          <a:p>
            <a:r>
              <a:rPr lang="en-US" altLang="ja-JP" sz="1200">
                <a:solidFill>
                  <a:schemeClr val="tx1"/>
                </a:solidFill>
              </a:rPr>
              <a:t>NAME     CHECK-IN   #</a:t>
            </a:r>
          </a:p>
          <a:p>
            <a:r>
              <a:rPr lang="en-US" altLang="ja-JP" sz="1200">
                <a:solidFill>
                  <a:schemeClr val="tx1"/>
                </a:solidFill>
              </a:rPr>
              <a:t>---------------------------------</a:t>
            </a:r>
          </a:p>
          <a:p>
            <a:r>
              <a:rPr lang="en-US" altLang="ja-JP" sz="1200" err="1">
                <a:solidFill>
                  <a:schemeClr val="tx1"/>
                </a:solidFill>
              </a:rPr>
              <a:t>Nakada</a:t>
            </a:r>
            <a:r>
              <a:rPr lang="en-US" altLang="ja-JP" sz="1200">
                <a:solidFill>
                  <a:schemeClr val="tx1"/>
                </a:solidFill>
              </a:rPr>
              <a:t> H.</a:t>
            </a:r>
            <a:r>
              <a:rPr lang="ja-JP" altLang="en-US" sz="1200">
                <a:solidFill>
                  <a:schemeClr val="tx1"/>
                </a:solidFill>
              </a:rPr>
              <a:t>　 </a:t>
            </a:r>
            <a:r>
              <a:rPr lang="en-US" altLang="ja-JP" sz="1200">
                <a:solidFill>
                  <a:schemeClr val="tx1"/>
                </a:solidFill>
              </a:rPr>
              <a:t>12:00      5</a:t>
            </a:r>
          </a:p>
          <a:p>
            <a:r>
              <a:rPr lang="en-US" altLang="ja-JP" sz="1200" err="1">
                <a:solidFill>
                  <a:schemeClr val="tx1"/>
                </a:solidFill>
              </a:rPr>
              <a:t>Murotani</a:t>
            </a:r>
            <a:r>
              <a:rPr lang="en-US" altLang="ja-JP" sz="1200">
                <a:solidFill>
                  <a:schemeClr val="tx1"/>
                </a:solidFill>
              </a:rPr>
              <a:t> T.   12:05      4 </a:t>
            </a:r>
          </a:p>
          <a:p>
            <a:r>
              <a:rPr lang="ja-JP" altLang="en-US" sz="1200">
                <a:solidFill>
                  <a:schemeClr val="tx1"/>
                </a:solidFill>
              </a:rPr>
              <a:t>：</a:t>
            </a:r>
          </a:p>
        </p:txBody>
      </p:sp>
    </p:spTree>
    <p:custDataLst>
      <p:tags r:id="rId1"/>
    </p:custDataLst>
    <p:extLst>
      <p:ext uri="{BB962C8B-B14F-4D97-AF65-F5344CB8AC3E}">
        <p14:creationId xmlns:p14="http://schemas.microsoft.com/office/powerpoint/2010/main" val="2814143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righ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up)">
                                      <p:cBhvr>
                                        <p:cTn id="16" dur="500"/>
                                        <p:tgtEl>
                                          <p:spTgt spid="4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システムアーキテクチャ</a:t>
            </a:r>
            <a:endParaRPr kumimoji="1" lang="ja-JP" altLang="en-US"/>
          </a:p>
        </p:txBody>
      </p:sp>
      <p:sp>
        <p:nvSpPr>
          <p:cNvPr id="3" name="コンテンツ プレースホルダー 2"/>
          <p:cNvSpPr>
            <a:spLocks noGrp="1"/>
          </p:cNvSpPr>
          <p:nvPr>
            <p:ph idx="1"/>
          </p:nvPr>
        </p:nvSpPr>
        <p:spPr>
          <a:xfrm>
            <a:off x="381000" y="1066800"/>
            <a:ext cx="8382000" cy="814694"/>
          </a:xfrm>
        </p:spPr>
        <p:txBody>
          <a:bodyPr/>
          <a:lstStyle/>
          <a:p>
            <a:r>
              <a:rPr lang="en-US" altLang="ja-JP" dirty="0"/>
              <a:t>Shelter Navi</a:t>
            </a:r>
            <a:r>
              <a:rPr lang="ja-JP" altLang="en-US"/>
              <a:t>はあらゆる</a:t>
            </a:r>
            <a:r>
              <a:rPr lang="en-US" altLang="ja-JP" dirty="0"/>
              <a:t>OS</a:t>
            </a:r>
            <a:r>
              <a:rPr lang="ja-JP" altLang="en-US"/>
              <a:t>で使える</a:t>
            </a:r>
            <a:r>
              <a:rPr lang="en-US" altLang="ja-JP" dirty="0"/>
              <a:t>Web</a:t>
            </a:r>
            <a:r>
              <a:rPr lang="ja-JP" altLang="en-US"/>
              <a:t>アプリケーション</a:t>
            </a:r>
            <a:endParaRPr kumimoji="1" lang="en-US" altLang="ja-JP" dirty="0"/>
          </a:p>
          <a:p>
            <a:pPr lvl="1"/>
            <a:r>
              <a:rPr lang="ja-JP" altLang="en-US"/>
              <a:t>サーバーサイド</a:t>
            </a:r>
            <a:r>
              <a:rPr lang="en-US" altLang="ja-JP" dirty="0"/>
              <a:t>: REST-API</a:t>
            </a:r>
            <a:r>
              <a:rPr lang="ja-JP" altLang="en-US"/>
              <a:t>を用いたレイヤードアーキテクチャ</a:t>
            </a:r>
            <a:endParaRPr lang="en-US" altLang="ja-JP" dirty="0"/>
          </a:p>
          <a:p>
            <a:pPr lvl="2"/>
            <a:r>
              <a:rPr lang="ja-JP" altLang="en-US"/>
              <a:t>実装言語は</a:t>
            </a:r>
            <a:r>
              <a:rPr lang="en-US" altLang="ja-JP" dirty="0"/>
              <a:t>Java, Spring Boot</a:t>
            </a:r>
            <a:r>
              <a:rPr lang="ja-JP" altLang="en-US"/>
              <a:t>アプリケーションフレームワークを用いる</a:t>
            </a:r>
            <a:endParaRPr lang="en-US" altLang="ja-JP" dirty="0"/>
          </a:p>
          <a:p>
            <a:pPr lvl="2"/>
            <a:r>
              <a:rPr lang="ja-JP" altLang="en-US"/>
              <a:t>地図サービスは</a:t>
            </a:r>
            <a:r>
              <a:rPr lang="en-US" altLang="ja-JP" dirty="0"/>
              <a:t>Google Maps</a:t>
            </a:r>
            <a:r>
              <a:rPr lang="ja-JP" altLang="en-US"/>
              <a:t>を用いる</a:t>
            </a:r>
            <a:r>
              <a:rPr lang="en-US" altLang="ja-JP" dirty="0"/>
              <a:t> </a:t>
            </a:r>
          </a:p>
          <a:p>
            <a:pPr lvl="1"/>
            <a:r>
              <a:rPr lang="ja-JP" altLang="en-US"/>
              <a:t>クライアントサイド</a:t>
            </a:r>
            <a:r>
              <a:rPr kumimoji="1" lang="en-US" altLang="ja-JP" dirty="0"/>
              <a:t>: </a:t>
            </a:r>
            <a:r>
              <a:rPr lang="en-US" altLang="ja-JP" dirty="0"/>
              <a:t>HTML/JS </a:t>
            </a:r>
          </a:p>
          <a:p>
            <a:pPr lvl="2"/>
            <a:r>
              <a:rPr lang="en-US" altLang="ja-JP" dirty="0"/>
              <a:t>Bootstrap</a:t>
            </a:r>
            <a:r>
              <a:rPr lang="ja-JP" altLang="en-US"/>
              <a:t>を利用したレスポンシブルデザイン</a:t>
            </a:r>
            <a:endParaRPr kumimoji="1" lang="en-US" altLang="ja-JP" dirty="0"/>
          </a:p>
        </p:txBody>
      </p:sp>
      <p:sp>
        <p:nvSpPr>
          <p:cNvPr id="4" name="スライド番号プレースホルダー 3"/>
          <p:cNvSpPr>
            <a:spLocks noGrp="1"/>
          </p:cNvSpPr>
          <p:nvPr>
            <p:ph type="sldNum" sz="quarter" idx="11"/>
          </p:nvPr>
        </p:nvSpPr>
        <p:spPr/>
        <p:txBody>
          <a:bodyPr/>
          <a:lstStyle/>
          <a:p>
            <a:fld id="{540B1702-1328-441D-B737-C2B94A2E6AF5}" type="slidenum">
              <a:rPr lang="en-US" altLang="ja-JP" smtClean="0"/>
              <a:pPr/>
              <a:t>7</a:t>
            </a:fld>
            <a:endParaRPr lang="en-US" altLang="ja-JP"/>
          </a:p>
        </p:txBody>
      </p:sp>
      <p:pic>
        <p:nvPicPr>
          <p:cNvPr id="6" name="図 5">
            <a:extLst>
              <a:ext uri="{FF2B5EF4-FFF2-40B4-BE49-F238E27FC236}">
                <a16:creationId xmlns:a16="http://schemas.microsoft.com/office/drawing/2014/main" id="{5CE5E787-7B47-7F40-A10F-97652D25AE2A}"/>
              </a:ext>
            </a:extLst>
          </p:cNvPr>
          <p:cNvPicPr>
            <a:picLocks noChangeAspect="1"/>
          </p:cNvPicPr>
          <p:nvPr/>
        </p:nvPicPr>
        <p:blipFill>
          <a:blip r:embed="rId3"/>
          <a:stretch>
            <a:fillRect/>
          </a:stretch>
        </p:blipFill>
        <p:spPr>
          <a:xfrm>
            <a:off x="1470645" y="4810067"/>
            <a:ext cx="546489" cy="624560"/>
          </a:xfrm>
          <a:prstGeom prst="rect">
            <a:avLst/>
          </a:prstGeom>
        </p:spPr>
      </p:pic>
      <p:pic>
        <p:nvPicPr>
          <p:cNvPr id="7" name="図 6">
            <a:extLst>
              <a:ext uri="{FF2B5EF4-FFF2-40B4-BE49-F238E27FC236}">
                <a16:creationId xmlns:a16="http://schemas.microsoft.com/office/drawing/2014/main" id="{BB5C9458-3CF1-1E44-B771-11DB70E5665C}"/>
              </a:ext>
            </a:extLst>
          </p:cNvPr>
          <p:cNvPicPr>
            <a:picLocks noChangeAspect="1"/>
          </p:cNvPicPr>
          <p:nvPr/>
        </p:nvPicPr>
        <p:blipFill rotWithShape="1">
          <a:blip r:embed="rId4"/>
          <a:srcRect l="-1891" t="-9180" r="1891" b="40320"/>
          <a:stretch/>
        </p:blipFill>
        <p:spPr>
          <a:xfrm flipH="1">
            <a:off x="676086" y="3674392"/>
            <a:ext cx="967168" cy="830843"/>
          </a:xfrm>
          <a:prstGeom prst="rect">
            <a:avLst/>
          </a:prstGeom>
        </p:spPr>
      </p:pic>
      <p:pic>
        <p:nvPicPr>
          <p:cNvPr id="8" name="図 7">
            <a:extLst>
              <a:ext uri="{FF2B5EF4-FFF2-40B4-BE49-F238E27FC236}">
                <a16:creationId xmlns:a16="http://schemas.microsoft.com/office/drawing/2014/main" id="{DCDFA1F9-2423-E64B-A6E8-664E300D86A9}"/>
              </a:ext>
            </a:extLst>
          </p:cNvPr>
          <p:cNvPicPr>
            <a:picLocks noChangeAspect="1"/>
          </p:cNvPicPr>
          <p:nvPr/>
        </p:nvPicPr>
        <p:blipFill rotWithShape="1">
          <a:blip r:embed="rId5"/>
          <a:srcRect b="34482"/>
          <a:stretch/>
        </p:blipFill>
        <p:spPr>
          <a:xfrm flipH="1">
            <a:off x="155755" y="4230885"/>
            <a:ext cx="815438" cy="731861"/>
          </a:xfrm>
          <a:prstGeom prst="rect">
            <a:avLst/>
          </a:prstGeom>
        </p:spPr>
      </p:pic>
      <p:pic>
        <p:nvPicPr>
          <p:cNvPr id="9" name="図 8">
            <a:extLst>
              <a:ext uri="{FF2B5EF4-FFF2-40B4-BE49-F238E27FC236}">
                <a16:creationId xmlns:a16="http://schemas.microsoft.com/office/drawing/2014/main" id="{DEF1920E-D11C-8340-9CF3-00C77BDD94C5}"/>
              </a:ext>
            </a:extLst>
          </p:cNvPr>
          <p:cNvPicPr>
            <a:picLocks noChangeAspect="1"/>
          </p:cNvPicPr>
          <p:nvPr/>
        </p:nvPicPr>
        <p:blipFill>
          <a:blip r:embed="rId6"/>
          <a:stretch>
            <a:fillRect/>
          </a:stretch>
        </p:blipFill>
        <p:spPr>
          <a:xfrm>
            <a:off x="1300239" y="3988865"/>
            <a:ext cx="496928" cy="496928"/>
          </a:xfrm>
          <a:prstGeom prst="rect">
            <a:avLst/>
          </a:prstGeom>
        </p:spPr>
      </p:pic>
      <p:pic>
        <p:nvPicPr>
          <p:cNvPr id="10" name="図 9">
            <a:extLst>
              <a:ext uri="{FF2B5EF4-FFF2-40B4-BE49-F238E27FC236}">
                <a16:creationId xmlns:a16="http://schemas.microsoft.com/office/drawing/2014/main" id="{C3686F5C-9AB2-DA40-A0D2-7F8F187A0A89}"/>
              </a:ext>
            </a:extLst>
          </p:cNvPr>
          <p:cNvPicPr>
            <a:picLocks noChangeAspect="1"/>
          </p:cNvPicPr>
          <p:nvPr/>
        </p:nvPicPr>
        <p:blipFill>
          <a:blip r:embed="rId7"/>
          <a:stretch>
            <a:fillRect/>
          </a:stretch>
        </p:blipFill>
        <p:spPr>
          <a:xfrm flipH="1">
            <a:off x="1132467" y="4783000"/>
            <a:ext cx="480073" cy="508013"/>
          </a:xfrm>
          <a:prstGeom prst="rect">
            <a:avLst/>
          </a:prstGeom>
        </p:spPr>
      </p:pic>
      <p:pic>
        <p:nvPicPr>
          <p:cNvPr id="11" name="図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37728" y="4040166"/>
            <a:ext cx="698895" cy="698895"/>
          </a:xfrm>
          <a:prstGeom prst="rect">
            <a:avLst/>
          </a:prstGeom>
        </p:spPr>
      </p:pic>
      <p:pic>
        <p:nvPicPr>
          <p:cNvPr id="1026" name="Picture 2" descr="https://1.bp.blogspot.com/-korV00hkoBQ/UnXnURDGAhI/AAAAAAAAaM4/-meAoF-m8Lo/s800/kaden_tablet.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6964" y="4571311"/>
            <a:ext cx="563301" cy="523730"/>
          </a:xfrm>
          <a:prstGeom prst="rect">
            <a:avLst/>
          </a:prstGeom>
          <a:noFill/>
          <a:extLst>
            <a:ext uri="{909E8E84-426E-40DD-AFC4-6F175D3DCCD1}">
              <a14:hiddenFill xmlns:a14="http://schemas.microsoft.com/office/drawing/2010/main">
                <a:solidFill>
                  <a:srgbClr val="FFFFFF"/>
                </a:solidFill>
              </a14:hiddenFill>
            </a:ext>
          </a:extLst>
        </p:spPr>
      </p:pic>
      <p:pic>
        <p:nvPicPr>
          <p:cNvPr id="13" name="図 12">
            <a:extLst>
              <a:ext uri="{FF2B5EF4-FFF2-40B4-BE49-F238E27FC236}">
                <a16:creationId xmlns:a16="http://schemas.microsoft.com/office/drawing/2014/main" id="{26F64923-7E1B-324C-B390-DF397E7EDD70}"/>
              </a:ext>
            </a:extLst>
          </p:cNvPr>
          <p:cNvPicPr>
            <a:picLocks noChangeAspect="1"/>
          </p:cNvPicPr>
          <p:nvPr/>
        </p:nvPicPr>
        <p:blipFill>
          <a:blip r:embed="rId10"/>
          <a:stretch>
            <a:fillRect/>
          </a:stretch>
        </p:blipFill>
        <p:spPr>
          <a:xfrm flipH="1">
            <a:off x="418188" y="5491022"/>
            <a:ext cx="1064154" cy="883248"/>
          </a:xfrm>
          <a:prstGeom prst="rect">
            <a:avLst/>
          </a:prstGeom>
        </p:spPr>
      </p:pic>
      <p:pic>
        <p:nvPicPr>
          <p:cNvPr id="19" name="図 18">
            <a:extLst>
              <a:ext uri="{FF2B5EF4-FFF2-40B4-BE49-F238E27FC236}">
                <a16:creationId xmlns:a16="http://schemas.microsoft.com/office/drawing/2014/main" id="{D12ACE35-7C6C-1A40-B5ED-670B5EE0B813}"/>
              </a:ext>
            </a:extLst>
          </p:cNvPr>
          <p:cNvPicPr>
            <a:picLocks noChangeAspect="1"/>
          </p:cNvPicPr>
          <p:nvPr/>
        </p:nvPicPr>
        <p:blipFill rotWithShape="1">
          <a:blip r:embed="rId11">
            <a:clrChange>
              <a:clrFrom>
                <a:srgbClr val="FDFDFD"/>
              </a:clrFrom>
              <a:clrTo>
                <a:srgbClr val="FDFDFD">
                  <a:alpha val="0"/>
                </a:srgbClr>
              </a:clrTo>
            </a:clrChange>
          </a:blip>
          <a:srcRect l="34106" t="5242" r="33201" b="22805"/>
          <a:stretch/>
        </p:blipFill>
        <p:spPr>
          <a:xfrm>
            <a:off x="7774986" y="5882647"/>
            <a:ext cx="330489" cy="431577"/>
          </a:xfrm>
          <a:prstGeom prst="rect">
            <a:avLst/>
          </a:prstGeom>
          <a:ln>
            <a:noFill/>
          </a:ln>
        </p:spPr>
      </p:pic>
      <p:pic>
        <p:nvPicPr>
          <p:cNvPr id="22" name="Picture 6" descr="MySQL logo PNG images "/>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829470" y="5233180"/>
            <a:ext cx="723464" cy="40279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Kotlin x IntelliJ で Spring Boot を動かす - dskst's diary"/>
          <p:cNvPicPr>
            <a:picLocks noChangeAspect="1" noChangeArrowheads="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98303" y="4271731"/>
            <a:ext cx="1145432" cy="548241"/>
          </a:xfrm>
          <a:prstGeom prst="rect">
            <a:avLst/>
          </a:prstGeom>
          <a:noFill/>
          <a:extLst>
            <a:ext uri="{909E8E84-426E-40DD-AFC4-6F175D3DCCD1}">
              <a14:hiddenFill xmlns:a14="http://schemas.microsoft.com/office/drawing/2010/main">
                <a:solidFill>
                  <a:srgbClr val="FFFFFF"/>
                </a:solidFill>
              </a14:hiddenFill>
            </a:ext>
          </a:extLst>
        </p:spPr>
      </p:pic>
      <p:pic>
        <p:nvPicPr>
          <p:cNvPr id="24" name="図 23"/>
          <p:cNvPicPr>
            <a:picLocks noChangeAspect="1"/>
          </p:cNvPicPr>
          <p:nvPr/>
        </p:nvPicPr>
        <p:blipFill>
          <a:blip r:embed="rId14">
            <a:clrChange>
              <a:clrFrom>
                <a:srgbClr val="FFFFFF"/>
              </a:clrFrom>
              <a:clrTo>
                <a:srgbClr val="FFFFFF">
                  <a:alpha val="0"/>
                </a:srgbClr>
              </a:clrTo>
            </a:clrChange>
          </a:blip>
          <a:stretch>
            <a:fillRect/>
          </a:stretch>
        </p:blipFill>
        <p:spPr>
          <a:xfrm>
            <a:off x="7813655" y="3889833"/>
            <a:ext cx="964448" cy="351425"/>
          </a:xfrm>
          <a:prstGeom prst="rect">
            <a:avLst/>
          </a:prstGeom>
        </p:spPr>
      </p:pic>
      <p:pic>
        <p:nvPicPr>
          <p:cNvPr id="25" name="Picture 34" descr="f:id:akurukurukuru:20180822131208j:image"/>
          <p:cNvPicPr>
            <a:picLocks noChangeAspect="1" noChangeArrowheads="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70425" y="4754085"/>
            <a:ext cx="998667" cy="501360"/>
          </a:xfrm>
          <a:prstGeom prst="rect">
            <a:avLst/>
          </a:prstGeom>
          <a:noFill/>
          <a:extLst>
            <a:ext uri="{909E8E84-426E-40DD-AFC4-6F175D3DCCD1}">
              <a14:hiddenFill xmlns:a14="http://schemas.microsoft.com/office/drawing/2010/main">
                <a:solidFill>
                  <a:srgbClr val="FFFFFF"/>
                </a:solidFill>
              </a14:hiddenFill>
            </a:ext>
          </a:extLst>
        </p:spPr>
      </p:pic>
      <p:sp>
        <p:nvSpPr>
          <p:cNvPr id="12" name="正方形/長方形 11"/>
          <p:cNvSpPr/>
          <p:nvPr/>
        </p:nvSpPr>
        <p:spPr>
          <a:xfrm>
            <a:off x="5401383" y="3702885"/>
            <a:ext cx="3637753" cy="2784812"/>
          </a:xfrm>
          <a:prstGeom prst="rect">
            <a:avLst/>
          </a:prstGeom>
          <a:noFill/>
          <a:ln>
            <a:solidFill>
              <a:srgbClr val="A65E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0" name="グループ化 29"/>
          <p:cNvGrpSpPr/>
          <p:nvPr/>
        </p:nvGrpSpPr>
        <p:grpSpPr>
          <a:xfrm>
            <a:off x="5507652" y="3807042"/>
            <a:ext cx="2208940" cy="2559039"/>
            <a:chOff x="5030060" y="3844689"/>
            <a:chExt cx="2516992" cy="2559039"/>
          </a:xfrm>
        </p:grpSpPr>
        <p:sp>
          <p:nvSpPr>
            <p:cNvPr id="14" name="角丸四角形 13">
              <a:extLst>
                <a:ext uri="{FF2B5EF4-FFF2-40B4-BE49-F238E27FC236}">
                  <a16:creationId xmlns:a16="http://schemas.microsoft.com/office/drawing/2014/main" id="{AEFB20F6-9D28-8F41-94E8-19AFC84C5B2D}"/>
                </a:ext>
              </a:extLst>
            </p:cNvPr>
            <p:cNvSpPr/>
            <p:nvPr/>
          </p:nvSpPr>
          <p:spPr>
            <a:xfrm>
              <a:off x="5030060" y="3844689"/>
              <a:ext cx="1228225" cy="41359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a:solidFill>
                    <a:schemeClr val="accent4"/>
                  </a:solidFill>
                </a:rPr>
                <a:t>Citizen</a:t>
              </a:r>
              <a:br>
                <a:rPr lang="en-US" altLang="ja-JP" sz="1400">
                  <a:solidFill>
                    <a:schemeClr val="accent4"/>
                  </a:solidFill>
                </a:rPr>
              </a:br>
              <a:r>
                <a:rPr lang="en-US" altLang="ja-JP" sz="1400">
                  <a:solidFill>
                    <a:schemeClr val="accent4"/>
                  </a:solidFill>
                </a:rPr>
                <a:t>Web-API</a:t>
              </a:r>
              <a:endParaRPr kumimoji="1" lang="ja-JP" altLang="en-US" sz="1400">
                <a:solidFill>
                  <a:schemeClr val="accent4"/>
                </a:solidFill>
              </a:endParaRPr>
            </a:p>
          </p:txBody>
        </p:sp>
        <p:sp>
          <p:nvSpPr>
            <p:cNvPr id="16" name="フローチャート: 代替処理 15">
              <a:extLst>
                <a:ext uri="{FF2B5EF4-FFF2-40B4-BE49-F238E27FC236}">
                  <a16:creationId xmlns:a16="http://schemas.microsoft.com/office/drawing/2014/main" id="{610F43CF-D536-914C-A6B4-B1F305766CA4}"/>
                </a:ext>
              </a:extLst>
            </p:cNvPr>
            <p:cNvSpPr/>
            <p:nvPr/>
          </p:nvSpPr>
          <p:spPr>
            <a:xfrm>
              <a:off x="5030061" y="4833415"/>
              <a:ext cx="2473038" cy="441497"/>
            </a:xfrm>
            <a:prstGeom prst="flowChartAlternate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Business Logic</a:t>
              </a:r>
              <a:endParaRPr kumimoji="1" lang="ja-JP" altLang="en-US" sz="1600">
                <a:solidFill>
                  <a:schemeClr val="tx1"/>
                </a:solidFill>
              </a:endParaRPr>
            </a:p>
          </p:txBody>
        </p:sp>
        <p:sp>
          <p:nvSpPr>
            <p:cNvPr id="20" name="円柱 19">
              <a:extLst>
                <a:ext uri="{FF2B5EF4-FFF2-40B4-BE49-F238E27FC236}">
                  <a16:creationId xmlns:a16="http://schemas.microsoft.com/office/drawing/2014/main" id="{C8D710AB-0592-1B43-A5DD-AB35D27B1C69}"/>
                </a:ext>
              </a:extLst>
            </p:cNvPr>
            <p:cNvSpPr/>
            <p:nvPr/>
          </p:nvSpPr>
          <p:spPr>
            <a:xfrm>
              <a:off x="5063524" y="5363450"/>
              <a:ext cx="2439575" cy="508624"/>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Data Base</a:t>
              </a:r>
              <a:endParaRPr kumimoji="1" lang="ja-JP" altLang="en-US" sz="1600">
                <a:solidFill>
                  <a:schemeClr val="tx1"/>
                </a:solidFill>
              </a:endParaRPr>
            </a:p>
          </p:txBody>
        </p:sp>
        <p:sp>
          <p:nvSpPr>
            <p:cNvPr id="26" name="フローチャート: 代替処理 25">
              <a:extLst>
                <a:ext uri="{FF2B5EF4-FFF2-40B4-BE49-F238E27FC236}">
                  <a16:creationId xmlns:a16="http://schemas.microsoft.com/office/drawing/2014/main" id="{610F43CF-D536-914C-A6B4-B1F305766CA4}"/>
                </a:ext>
              </a:extLst>
            </p:cNvPr>
            <p:cNvSpPr/>
            <p:nvPr/>
          </p:nvSpPr>
          <p:spPr>
            <a:xfrm>
              <a:off x="5030061" y="4336220"/>
              <a:ext cx="2473038" cy="426176"/>
            </a:xfrm>
            <a:prstGeom prst="flowChartAlternate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REST Controller</a:t>
              </a:r>
              <a:endParaRPr kumimoji="1" lang="ja-JP" altLang="en-US" sz="1600">
                <a:solidFill>
                  <a:schemeClr val="tx1"/>
                </a:solidFill>
              </a:endParaRPr>
            </a:p>
          </p:txBody>
        </p:sp>
        <p:sp>
          <p:nvSpPr>
            <p:cNvPr id="27" name="角丸四角形 26">
              <a:extLst>
                <a:ext uri="{FF2B5EF4-FFF2-40B4-BE49-F238E27FC236}">
                  <a16:creationId xmlns:a16="http://schemas.microsoft.com/office/drawing/2014/main" id="{AEFB20F6-9D28-8F41-94E8-19AFC84C5B2D}"/>
                </a:ext>
              </a:extLst>
            </p:cNvPr>
            <p:cNvSpPr/>
            <p:nvPr/>
          </p:nvSpPr>
          <p:spPr>
            <a:xfrm>
              <a:off x="6306385" y="3857615"/>
              <a:ext cx="1228224" cy="41359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accent4"/>
                  </a:solidFill>
                </a:rPr>
                <a:t>Government </a:t>
              </a:r>
              <a:br>
                <a:rPr lang="en-US" altLang="ja-JP" sz="1200" dirty="0">
                  <a:solidFill>
                    <a:schemeClr val="accent4"/>
                  </a:solidFill>
                </a:rPr>
              </a:br>
              <a:r>
                <a:rPr lang="en-US" altLang="ja-JP" sz="1400" dirty="0">
                  <a:solidFill>
                    <a:schemeClr val="accent4"/>
                  </a:solidFill>
                </a:rPr>
                <a:t>Web-API</a:t>
              </a:r>
              <a:endParaRPr kumimoji="1" lang="ja-JP" altLang="en-US" sz="1400">
                <a:solidFill>
                  <a:schemeClr val="accent4"/>
                </a:solidFill>
              </a:endParaRPr>
            </a:p>
          </p:txBody>
        </p:sp>
        <p:sp>
          <p:nvSpPr>
            <p:cNvPr id="29" name="フローチャート: 代替処理 28">
              <a:extLst>
                <a:ext uri="{FF2B5EF4-FFF2-40B4-BE49-F238E27FC236}">
                  <a16:creationId xmlns:a16="http://schemas.microsoft.com/office/drawing/2014/main" id="{610F43CF-D536-914C-A6B4-B1F305766CA4}"/>
                </a:ext>
              </a:extLst>
            </p:cNvPr>
            <p:cNvSpPr/>
            <p:nvPr/>
          </p:nvSpPr>
          <p:spPr>
            <a:xfrm>
              <a:off x="5065719" y="5962231"/>
              <a:ext cx="2481333" cy="441497"/>
            </a:xfrm>
            <a:prstGeom prst="flowChartAlternate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Map Service</a:t>
              </a:r>
              <a:endParaRPr kumimoji="1" lang="ja-JP" altLang="en-US" sz="1600">
                <a:solidFill>
                  <a:schemeClr val="tx1"/>
                </a:solidFill>
              </a:endParaRPr>
            </a:p>
          </p:txBody>
        </p:sp>
      </p:grpSp>
      <p:sp>
        <p:nvSpPr>
          <p:cNvPr id="28" name="テキスト ボックス 27"/>
          <p:cNvSpPr txBox="1"/>
          <p:nvPr/>
        </p:nvSpPr>
        <p:spPr>
          <a:xfrm>
            <a:off x="7988943" y="5922879"/>
            <a:ext cx="1023037" cy="430887"/>
          </a:xfrm>
          <a:prstGeom prst="rect">
            <a:avLst/>
          </a:prstGeom>
          <a:noFill/>
        </p:spPr>
        <p:txBody>
          <a:bodyPr wrap="none" rtlCol="0">
            <a:spAutoFit/>
          </a:bodyPr>
          <a:lstStyle/>
          <a:p>
            <a:pPr algn="ctr"/>
            <a:r>
              <a:rPr kumimoji="1" lang="en-US" altLang="ja-JP" sz="1100">
                <a:latin typeface="+mj-lt"/>
              </a:rPr>
              <a:t>Google Maps</a:t>
            </a:r>
            <a:br>
              <a:rPr kumimoji="1" lang="en-US" altLang="ja-JP" sz="1100">
                <a:latin typeface="+mj-lt"/>
              </a:rPr>
            </a:br>
            <a:r>
              <a:rPr kumimoji="1" lang="en-US" altLang="ja-JP" sz="1100">
                <a:latin typeface="+mj-lt"/>
              </a:rPr>
              <a:t>Platform</a:t>
            </a:r>
            <a:endParaRPr kumimoji="1" lang="ja-JP" altLang="en-US" sz="1100">
              <a:latin typeface="+mj-lt"/>
            </a:endParaRPr>
          </a:p>
        </p:txBody>
      </p:sp>
      <p:sp>
        <p:nvSpPr>
          <p:cNvPr id="32" name="テキスト ボックス 31"/>
          <p:cNvSpPr txBox="1"/>
          <p:nvPr/>
        </p:nvSpPr>
        <p:spPr>
          <a:xfrm>
            <a:off x="5393732" y="3291399"/>
            <a:ext cx="2293317" cy="400110"/>
          </a:xfrm>
          <a:prstGeom prst="rect">
            <a:avLst/>
          </a:prstGeom>
          <a:noFill/>
        </p:spPr>
        <p:txBody>
          <a:bodyPr wrap="square" rtlCol="0">
            <a:spAutoFit/>
          </a:bodyPr>
          <a:lstStyle/>
          <a:p>
            <a:r>
              <a:rPr lang="ja-JP" altLang="en-US" sz="2000">
                <a:solidFill>
                  <a:srgbClr val="A65E09"/>
                </a:solidFill>
                <a:latin typeface="+mj-lt"/>
              </a:rPr>
              <a:t>サーバーサイド</a:t>
            </a:r>
            <a:endParaRPr kumimoji="1" lang="ja-JP" altLang="en-US" sz="2000">
              <a:solidFill>
                <a:srgbClr val="A65E09"/>
              </a:solidFill>
              <a:latin typeface="+mj-lt"/>
            </a:endParaRPr>
          </a:p>
        </p:txBody>
      </p:sp>
      <p:grpSp>
        <p:nvGrpSpPr>
          <p:cNvPr id="33" name="グループ化 32"/>
          <p:cNvGrpSpPr/>
          <p:nvPr/>
        </p:nvGrpSpPr>
        <p:grpSpPr>
          <a:xfrm>
            <a:off x="3163171" y="4581128"/>
            <a:ext cx="1419225" cy="1155849"/>
            <a:chOff x="3549650" y="2049949"/>
            <a:chExt cx="1419225" cy="1079500"/>
          </a:xfrm>
        </p:grpSpPr>
        <p:sp>
          <p:nvSpPr>
            <p:cNvPr id="34" name="雲 33"/>
            <p:cNvSpPr/>
            <p:nvPr/>
          </p:nvSpPr>
          <p:spPr>
            <a:xfrm>
              <a:off x="3549650" y="2049949"/>
              <a:ext cx="1419225" cy="1079500"/>
            </a:xfrm>
            <a:prstGeom prst="cloud">
              <a:avLst/>
            </a:prstGeom>
            <a:noFill/>
            <a:ln w="28575">
              <a:solidFill>
                <a:srgbClr val="0061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p:cNvSpPr txBox="1"/>
            <p:nvPr/>
          </p:nvSpPr>
          <p:spPr>
            <a:xfrm>
              <a:off x="3920707" y="2439270"/>
              <a:ext cx="872632" cy="276999"/>
            </a:xfrm>
            <a:prstGeom prst="rect">
              <a:avLst/>
            </a:prstGeom>
            <a:noFill/>
          </p:spPr>
          <p:txBody>
            <a:bodyPr wrap="square" rtlCol="0">
              <a:spAutoFit/>
            </a:bodyPr>
            <a:lstStyle/>
            <a:p>
              <a:r>
                <a:rPr lang="en-US" altLang="ja-JP" sz="1200" dirty="0">
                  <a:latin typeface="+mj-lt"/>
                </a:rPr>
                <a:t>Internet</a:t>
              </a:r>
              <a:endParaRPr kumimoji="1" lang="ja-JP" altLang="en-US" sz="1200">
                <a:latin typeface="+mj-lt"/>
              </a:endParaRPr>
            </a:p>
          </p:txBody>
        </p:sp>
      </p:grpSp>
      <p:grpSp>
        <p:nvGrpSpPr>
          <p:cNvPr id="40" name="グループ化 39"/>
          <p:cNvGrpSpPr/>
          <p:nvPr/>
        </p:nvGrpSpPr>
        <p:grpSpPr>
          <a:xfrm>
            <a:off x="2624529" y="4929902"/>
            <a:ext cx="469548" cy="508013"/>
            <a:chOff x="2377593" y="4653136"/>
            <a:chExt cx="818987" cy="508013"/>
          </a:xfrm>
        </p:grpSpPr>
        <p:cxnSp>
          <p:nvCxnSpPr>
            <p:cNvPr id="41" name="直線矢印コネクタ 40">
              <a:extLst>
                <a:ext uri="{FF2B5EF4-FFF2-40B4-BE49-F238E27FC236}">
                  <a16:creationId xmlns:a16="http://schemas.microsoft.com/office/drawing/2014/main" id="{72E1D1B3-9B63-E844-B78B-3D0DCCD1967E}"/>
                </a:ext>
              </a:extLst>
            </p:cNvPr>
            <p:cNvCxnSpPr>
              <a:cxnSpLocks/>
            </p:cNvCxnSpPr>
            <p:nvPr/>
          </p:nvCxnSpPr>
          <p:spPr>
            <a:xfrm flipH="1">
              <a:off x="2377593" y="5161149"/>
              <a:ext cx="757497" cy="0"/>
            </a:xfrm>
            <a:prstGeom prst="straightConnector1">
              <a:avLst/>
            </a:prstGeom>
            <a:ln w="698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6943F637-7067-FB40-85CC-45ECA703EE73}"/>
                </a:ext>
              </a:extLst>
            </p:cNvPr>
            <p:cNvCxnSpPr>
              <a:cxnSpLocks/>
            </p:cNvCxnSpPr>
            <p:nvPr/>
          </p:nvCxnSpPr>
          <p:spPr>
            <a:xfrm>
              <a:off x="2409539" y="4653136"/>
              <a:ext cx="787041" cy="0"/>
            </a:xfrm>
            <a:prstGeom prst="straightConnector1">
              <a:avLst/>
            </a:prstGeom>
            <a:ln w="698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テキスト ボックス 46"/>
          <p:cNvSpPr txBox="1"/>
          <p:nvPr/>
        </p:nvSpPr>
        <p:spPr>
          <a:xfrm>
            <a:off x="0" y="3280776"/>
            <a:ext cx="2492990" cy="400110"/>
          </a:xfrm>
          <a:prstGeom prst="rect">
            <a:avLst/>
          </a:prstGeom>
          <a:noFill/>
        </p:spPr>
        <p:txBody>
          <a:bodyPr wrap="none" rtlCol="0">
            <a:spAutoFit/>
          </a:bodyPr>
          <a:lstStyle/>
          <a:p>
            <a:pPr algn="ctr"/>
            <a:r>
              <a:rPr lang="ja-JP" altLang="en-US" sz="2000">
                <a:solidFill>
                  <a:srgbClr val="A65E09"/>
                </a:solidFill>
                <a:latin typeface="+mj-lt"/>
              </a:rPr>
              <a:t>クライアントサイド</a:t>
            </a:r>
            <a:endParaRPr kumimoji="1" lang="ja-JP" altLang="en-US" sz="2000">
              <a:solidFill>
                <a:srgbClr val="A65E09"/>
              </a:solidFill>
              <a:latin typeface="+mj-lt"/>
            </a:endParaRPr>
          </a:p>
        </p:txBody>
      </p:sp>
      <p:pic>
        <p:nvPicPr>
          <p:cNvPr id="48" name="図 47">
            <a:extLst>
              <a:ext uri="{FF2B5EF4-FFF2-40B4-BE49-F238E27FC236}">
                <a16:creationId xmlns:a16="http://schemas.microsoft.com/office/drawing/2014/main" id="{CD6B3275-0201-624C-BD17-4C34434A3F89}"/>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682776" y="3658797"/>
            <a:ext cx="682558" cy="760422"/>
          </a:xfrm>
          <a:prstGeom prst="rect">
            <a:avLst/>
          </a:prstGeom>
        </p:spPr>
      </p:pic>
      <p:pic>
        <p:nvPicPr>
          <p:cNvPr id="49" name="図 48">
            <a:extLst>
              <a:ext uri="{FF2B5EF4-FFF2-40B4-BE49-F238E27FC236}">
                <a16:creationId xmlns:a16="http://schemas.microsoft.com/office/drawing/2014/main" id="{1F659714-15BE-2744-8109-4B5A5F602838}"/>
              </a:ext>
            </a:extLst>
          </p:cNvPr>
          <p:cNvPicPr>
            <a:picLocks noChangeAspect="1"/>
          </p:cNvPicPr>
          <p:nvPr/>
        </p:nvPicPr>
        <p:blipFill>
          <a:blip r:embed="rId17"/>
          <a:stretch>
            <a:fillRect/>
          </a:stretch>
        </p:blipFill>
        <p:spPr>
          <a:xfrm>
            <a:off x="4729633" y="3647480"/>
            <a:ext cx="650644" cy="769994"/>
          </a:xfrm>
          <a:prstGeom prst="rect">
            <a:avLst/>
          </a:prstGeom>
        </p:spPr>
      </p:pic>
      <p:sp>
        <p:nvSpPr>
          <p:cNvPr id="50" name="テキスト ボックス 49"/>
          <p:cNvSpPr txBox="1"/>
          <p:nvPr/>
        </p:nvSpPr>
        <p:spPr>
          <a:xfrm>
            <a:off x="128137" y="5167672"/>
            <a:ext cx="729687" cy="276999"/>
          </a:xfrm>
          <a:prstGeom prst="rect">
            <a:avLst/>
          </a:prstGeom>
          <a:noFill/>
        </p:spPr>
        <p:txBody>
          <a:bodyPr wrap="none" rtlCol="0">
            <a:spAutoFit/>
          </a:bodyPr>
          <a:lstStyle/>
          <a:p>
            <a:pPr algn="ctr"/>
            <a:r>
              <a:rPr kumimoji="1" lang="en-US" altLang="ja-JP" sz="1200" dirty="0">
                <a:latin typeface="+mj-lt"/>
              </a:rPr>
              <a:t>Citizens</a:t>
            </a:r>
            <a:endParaRPr kumimoji="1" lang="ja-JP" altLang="en-US" sz="1200">
              <a:latin typeface="+mj-lt"/>
            </a:endParaRPr>
          </a:p>
        </p:txBody>
      </p:sp>
      <p:sp>
        <p:nvSpPr>
          <p:cNvPr id="51" name="テキスト ボックス 50"/>
          <p:cNvSpPr txBox="1"/>
          <p:nvPr/>
        </p:nvSpPr>
        <p:spPr>
          <a:xfrm>
            <a:off x="118582" y="6347798"/>
            <a:ext cx="1029448" cy="276999"/>
          </a:xfrm>
          <a:prstGeom prst="rect">
            <a:avLst/>
          </a:prstGeom>
          <a:noFill/>
        </p:spPr>
        <p:txBody>
          <a:bodyPr wrap="none" rtlCol="0">
            <a:spAutoFit/>
          </a:bodyPr>
          <a:lstStyle/>
          <a:p>
            <a:pPr algn="ctr"/>
            <a:r>
              <a:rPr lang="en-US" altLang="ja-JP" sz="1200" dirty="0">
                <a:latin typeface="+mj-lt"/>
              </a:rPr>
              <a:t>Government</a:t>
            </a:r>
            <a:endParaRPr kumimoji="1" lang="ja-JP" altLang="en-US" sz="1200">
              <a:latin typeface="+mj-lt"/>
            </a:endParaRPr>
          </a:p>
        </p:txBody>
      </p:sp>
      <p:pic>
        <p:nvPicPr>
          <p:cNvPr id="52" name="図 5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69921" y="5697926"/>
            <a:ext cx="698895" cy="698895"/>
          </a:xfrm>
          <a:prstGeom prst="rect">
            <a:avLst/>
          </a:prstGeom>
        </p:spPr>
      </p:pic>
      <p:sp>
        <p:nvSpPr>
          <p:cNvPr id="53" name="正方形/長方形 52"/>
          <p:cNvSpPr/>
          <p:nvPr/>
        </p:nvSpPr>
        <p:spPr>
          <a:xfrm>
            <a:off x="142332" y="3719677"/>
            <a:ext cx="2413444" cy="1714950"/>
          </a:xfrm>
          <a:prstGeom prst="rect">
            <a:avLst/>
          </a:prstGeom>
          <a:noFill/>
          <a:ln>
            <a:solidFill>
              <a:srgbClr val="A65E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p:cNvSpPr/>
          <p:nvPr/>
        </p:nvSpPr>
        <p:spPr>
          <a:xfrm>
            <a:off x="139809" y="5501525"/>
            <a:ext cx="2413444" cy="1085493"/>
          </a:xfrm>
          <a:prstGeom prst="rect">
            <a:avLst/>
          </a:prstGeom>
          <a:noFill/>
          <a:ln>
            <a:solidFill>
              <a:srgbClr val="A65E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5" name="グループ化 54"/>
          <p:cNvGrpSpPr/>
          <p:nvPr/>
        </p:nvGrpSpPr>
        <p:grpSpPr>
          <a:xfrm>
            <a:off x="4757115" y="4905045"/>
            <a:ext cx="469548" cy="508013"/>
            <a:chOff x="2377593" y="4653136"/>
            <a:chExt cx="818987" cy="508013"/>
          </a:xfrm>
        </p:grpSpPr>
        <p:cxnSp>
          <p:nvCxnSpPr>
            <p:cNvPr id="56" name="直線矢印コネクタ 55">
              <a:extLst>
                <a:ext uri="{FF2B5EF4-FFF2-40B4-BE49-F238E27FC236}">
                  <a16:creationId xmlns:a16="http://schemas.microsoft.com/office/drawing/2014/main" id="{72E1D1B3-9B63-E844-B78B-3D0DCCD1967E}"/>
                </a:ext>
              </a:extLst>
            </p:cNvPr>
            <p:cNvCxnSpPr>
              <a:cxnSpLocks/>
            </p:cNvCxnSpPr>
            <p:nvPr/>
          </p:nvCxnSpPr>
          <p:spPr>
            <a:xfrm flipH="1">
              <a:off x="2377593" y="5161149"/>
              <a:ext cx="757497" cy="0"/>
            </a:xfrm>
            <a:prstGeom prst="straightConnector1">
              <a:avLst/>
            </a:prstGeom>
            <a:ln w="698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6943F637-7067-FB40-85CC-45ECA703EE73}"/>
                </a:ext>
              </a:extLst>
            </p:cNvPr>
            <p:cNvCxnSpPr>
              <a:cxnSpLocks/>
            </p:cNvCxnSpPr>
            <p:nvPr/>
          </p:nvCxnSpPr>
          <p:spPr>
            <a:xfrm>
              <a:off x="2409539" y="4653136"/>
              <a:ext cx="787041" cy="0"/>
            </a:xfrm>
            <a:prstGeom prst="straightConnector1">
              <a:avLst/>
            </a:prstGeom>
            <a:ln w="698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771162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ドメインモデリング</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ユーザ</a:t>
            </a:r>
            <a:endParaRPr lang="en-US" altLang="ja-JP" dirty="0" smtClean="0"/>
          </a:p>
          <a:p>
            <a:pPr lvl="1"/>
            <a:r>
              <a:rPr lang="ja-JP" altLang="en-US" dirty="0"/>
              <a:t>世帯</a:t>
            </a:r>
            <a:r>
              <a:rPr lang="ja-JP" altLang="en-US" dirty="0" smtClean="0"/>
              <a:t>人数、個人情報</a:t>
            </a:r>
            <a:endParaRPr lang="en-US" altLang="ja-JP" dirty="0" smtClean="0"/>
          </a:p>
          <a:p>
            <a:r>
              <a:rPr lang="ja-JP" altLang="en-US" dirty="0" smtClean="0"/>
              <a:t>避難所</a:t>
            </a:r>
            <a:endParaRPr lang="en-US" altLang="ja-JP" dirty="0" smtClean="0"/>
          </a:p>
          <a:p>
            <a:pPr lvl="1"/>
            <a:r>
              <a:rPr lang="ja-JP" altLang="en-US" dirty="0" smtClean="0"/>
              <a:t>名称、住所、位置情報、開設状況</a:t>
            </a:r>
            <a:endParaRPr lang="en-US" altLang="ja-JP" dirty="0" smtClean="0"/>
          </a:p>
          <a:p>
            <a:pPr lvl="1"/>
            <a:r>
              <a:rPr lang="ja-JP" altLang="en-US" dirty="0" smtClean="0"/>
              <a:t>自治体が事前に登録</a:t>
            </a:r>
            <a:endParaRPr lang="en-US" altLang="ja-JP" dirty="0" smtClean="0"/>
          </a:p>
          <a:p>
            <a:r>
              <a:rPr lang="ja-JP" altLang="en-US" dirty="0" smtClean="0"/>
              <a:t>チェックイン</a:t>
            </a:r>
            <a:endParaRPr lang="en-US" altLang="ja-JP" dirty="0" smtClean="0"/>
          </a:p>
          <a:p>
            <a:pPr lvl="1"/>
            <a:r>
              <a:rPr lang="ja-JP" altLang="en-US" dirty="0" smtClean="0"/>
              <a:t>ユーザとユーザの避難先を関連づける</a:t>
            </a:r>
            <a:endParaRPr lang="en-US" altLang="ja-JP" dirty="0" smtClean="0"/>
          </a:p>
          <a:p>
            <a:pPr lvl="1"/>
            <a:r>
              <a:rPr lang="ja-JP" altLang="en-US" dirty="0" smtClean="0"/>
              <a:t>ユーザと避難所の動的な情報を更新</a:t>
            </a:r>
            <a:endParaRPr lang="en-US" altLang="ja-JP" dirty="0" smtClean="0"/>
          </a:p>
          <a:p>
            <a:r>
              <a:rPr lang="ja-JP" altLang="en-US" dirty="0"/>
              <a:t>ユーザ</a:t>
            </a:r>
            <a:r>
              <a:rPr lang="ja-JP" altLang="en-US" dirty="0" smtClean="0"/>
              <a:t>の状態</a:t>
            </a:r>
            <a:endParaRPr lang="en-US" altLang="ja-JP" dirty="0" smtClean="0"/>
          </a:p>
          <a:p>
            <a:pPr lvl="1"/>
            <a:r>
              <a:rPr lang="ja-JP" altLang="en-US" dirty="0" smtClean="0"/>
              <a:t>ユーザの避難状態</a:t>
            </a:r>
            <a:endParaRPr lang="en-US" altLang="ja-JP" dirty="0" smtClean="0"/>
          </a:p>
          <a:p>
            <a:r>
              <a:rPr lang="ja-JP" altLang="en-US" dirty="0"/>
              <a:t>避難所</a:t>
            </a:r>
            <a:r>
              <a:rPr lang="ja-JP" altLang="en-US" dirty="0" smtClean="0"/>
              <a:t>の状態</a:t>
            </a:r>
            <a:endParaRPr lang="en-US" altLang="ja-JP" dirty="0"/>
          </a:p>
          <a:p>
            <a:pPr lvl="1"/>
            <a:r>
              <a:rPr lang="ja-JP" altLang="en-US" dirty="0" smtClean="0"/>
              <a:t>避難所の収容人数，混雑度</a:t>
            </a:r>
            <a:endParaRPr lang="en-US" altLang="ja-JP" dirty="0" smtClean="0"/>
          </a:p>
        </p:txBody>
      </p:sp>
      <p:sp>
        <p:nvSpPr>
          <p:cNvPr id="4" name="スライド番号プレースホルダー 3"/>
          <p:cNvSpPr>
            <a:spLocks noGrp="1"/>
          </p:cNvSpPr>
          <p:nvPr>
            <p:ph type="sldNum" sz="quarter" idx="11"/>
          </p:nvPr>
        </p:nvSpPr>
        <p:spPr/>
        <p:txBody>
          <a:bodyPr/>
          <a:lstStyle/>
          <a:p>
            <a:fld id="{540B1702-1328-441D-B737-C2B94A2E6AF5}" type="slidenum">
              <a:rPr lang="en-US" altLang="ja-JP" smtClean="0"/>
              <a:pPr/>
              <a:t>8</a:t>
            </a:fld>
            <a:endParaRPr lang="en-US" altLang="ja-JP"/>
          </a:p>
        </p:txBody>
      </p:sp>
      <p:pic>
        <p:nvPicPr>
          <p:cNvPr id="5" name="コンテンツ プレースホルダー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6242168" y="1745302"/>
            <a:ext cx="828041" cy="971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97585" y="1706433"/>
            <a:ext cx="949735" cy="1023973"/>
          </a:xfrm>
          <a:prstGeom prst="rect">
            <a:avLst/>
          </a:prstGeom>
        </p:spPr>
      </p:pic>
      <p:sp>
        <p:nvSpPr>
          <p:cNvPr id="7" name="テキスト ボックス 6"/>
          <p:cNvSpPr txBox="1"/>
          <p:nvPr/>
        </p:nvSpPr>
        <p:spPr>
          <a:xfrm>
            <a:off x="6156176" y="2730406"/>
            <a:ext cx="914033" cy="338554"/>
          </a:xfrm>
          <a:prstGeom prst="rect">
            <a:avLst/>
          </a:prstGeom>
          <a:noFill/>
        </p:spPr>
        <p:txBody>
          <a:bodyPr wrap="none" rtlCol="0">
            <a:spAutoFit/>
          </a:bodyPr>
          <a:lstStyle/>
          <a:p>
            <a:r>
              <a:rPr kumimoji="1" lang="ja-JP" altLang="en-US" sz="1600" dirty="0" smtClean="0">
                <a:latin typeface="ＭＳ Ｐゴシック" panose="020B0600070205080204" pitchFamily="50" charset="-128"/>
                <a:ea typeface="ＭＳ Ｐゴシック" panose="020B0600070205080204" pitchFamily="50" charset="-128"/>
              </a:rPr>
              <a:t>ユーザ</a:t>
            </a:r>
            <a:r>
              <a:rPr lang="en-US" altLang="ja-JP" sz="1600" dirty="0">
                <a:latin typeface="+mn-lt"/>
                <a:ea typeface="ＭＳ Ｐゴシック" panose="020B0600070205080204" pitchFamily="50" charset="-128"/>
              </a:rPr>
              <a:t>A</a:t>
            </a:r>
            <a:endParaRPr kumimoji="1" lang="ja-JP" altLang="en-US" sz="1600" dirty="0" smtClean="0">
              <a:latin typeface="+mn-lt"/>
              <a:ea typeface="ＭＳ Ｐゴシック" panose="020B0600070205080204" pitchFamily="50" charset="-128"/>
            </a:endParaRPr>
          </a:p>
        </p:txBody>
      </p:sp>
      <p:sp>
        <p:nvSpPr>
          <p:cNvPr id="8" name="テキスト ボックス 7"/>
          <p:cNvSpPr txBox="1"/>
          <p:nvPr/>
        </p:nvSpPr>
        <p:spPr>
          <a:xfrm>
            <a:off x="7256765" y="2730406"/>
            <a:ext cx="915635" cy="338554"/>
          </a:xfrm>
          <a:prstGeom prst="rect">
            <a:avLst/>
          </a:prstGeom>
          <a:noFill/>
        </p:spPr>
        <p:txBody>
          <a:bodyPr wrap="none" rtlCol="0">
            <a:spAutoFit/>
          </a:bodyPr>
          <a:lstStyle/>
          <a:p>
            <a:r>
              <a:rPr kumimoji="1" lang="ja-JP" altLang="en-US" sz="1600" dirty="0" smtClean="0">
                <a:latin typeface="ＭＳ Ｐゴシック" panose="020B0600070205080204" pitchFamily="50" charset="-128"/>
                <a:ea typeface="ＭＳ Ｐゴシック" panose="020B0600070205080204" pitchFamily="50" charset="-128"/>
              </a:rPr>
              <a:t>ユーザ</a:t>
            </a:r>
            <a:r>
              <a:rPr lang="en-US" altLang="ja-JP" sz="1600" dirty="0">
                <a:latin typeface="+mn-lt"/>
                <a:ea typeface="ＭＳ Ｐゴシック" panose="020B0600070205080204" pitchFamily="50" charset="-128"/>
              </a:rPr>
              <a:t>B</a:t>
            </a:r>
            <a:endParaRPr kumimoji="1" lang="ja-JP" altLang="en-US" sz="1600" dirty="0" smtClean="0">
              <a:latin typeface="+mn-lt"/>
              <a:ea typeface="ＭＳ Ｐゴシック" panose="020B0600070205080204" pitchFamily="50" charset="-128"/>
            </a:endParaRPr>
          </a:p>
        </p:txBody>
      </p:sp>
      <p:pic>
        <p:nvPicPr>
          <p:cNvPr id="9" name="Picture 2" descr="https://1.bp.blogspot.com/-XKTafTy2_Bw/UOKDYzJbICI/AAAAAAAAKNY/tTeng5oVcJk/s1600/schoo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15020" y="4401184"/>
            <a:ext cx="973404" cy="613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2.bp.blogspot.com/-9dUKu2CVEgg/VfS6KXqDqkI/AAAAAAAAxOA/N7W0ofbVlH8/s800/building_kouminka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80312" y="3501008"/>
            <a:ext cx="780190" cy="70412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体育館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84168" y="4267067"/>
            <a:ext cx="1112258" cy="82585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木造校舎のイラスト"/>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28184" y="3523670"/>
            <a:ext cx="986058" cy="723766"/>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p:cNvSpPr txBox="1"/>
          <p:nvPr/>
        </p:nvSpPr>
        <p:spPr>
          <a:xfrm>
            <a:off x="6372200" y="5112550"/>
            <a:ext cx="1822935" cy="338554"/>
          </a:xfrm>
          <a:prstGeom prst="rect">
            <a:avLst/>
          </a:prstGeom>
          <a:noFill/>
        </p:spPr>
        <p:txBody>
          <a:bodyPr wrap="none" rtlCol="0">
            <a:spAutoFit/>
          </a:bodyPr>
          <a:lstStyle/>
          <a:p>
            <a:r>
              <a:rPr kumimoji="1" lang="ja-JP" altLang="en-US" sz="1600" dirty="0" smtClean="0">
                <a:latin typeface="ＭＳ Ｐゴシック" panose="020B0600070205080204" pitchFamily="50" charset="-128"/>
                <a:ea typeface="ＭＳ Ｐゴシック" panose="020B0600070205080204" pitchFamily="50" charset="-128"/>
              </a:rPr>
              <a:t>登録済みの避難所</a:t>
            </a:r>
          </a:p>
        </p:txBody>
      </p:sp>
    </p:spTree>
    <p:extLst>
      <p:ext uri="{BB962C8B-B14F-4D97-AF65-F5344CB8AC3E}">
        <p14:creationId xmlns:p14="http://schemas.microsoft.com/office/powerpoint/2010/main" val="27548553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コンテンツ プレースホルダー 6"/>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55576" y="1268760"/>
            <a:ext cx="7330008" cy="4803327"/>
          </a:xfrm>
        </p:spPr>
      </p:pic>
      <p:sp>
        <p:nvSpPr>
          <p:cNvPr id="2" name="タイトル 1">
            <a:extLst>
              <a:ext uri="{FF2B5EF4-FFF2-40B4-BE49-F238E27FC236}">
                <a16:creationId xmlns:a16="http://schemas.microsoft.com/office/drawing/2014/main" id="{B6510A6D-2FAF-6549-9CA7-724A8C02E32E}"/>
              </a:ext>
            </a:extLst>
          </p:cNvPr>
          <p:cNvSpPr>
            <a:spLocks noGrp="1"/>
          </p:cNvSpPr>
          <p:nvPr>
            <p:ph type="title"/>
          </p:nvPr>
        </p:nvSpPr>
        <p:spPr/>
        <p:txBody>
          <a:bodyPr/>
          <a:lstStyle/>
          <a:p>
            <a:r>
              <a:rPr lang="ja-JP" altLang="en-US" dirty="0" smtClean="0"/>
              <a:t>ドメイン</a:t>
            </a:r>
            <a:r>
              <a:rPr lang="ja-JP" altLang="en-US" dirty="0"/>
              <a:t>モデリング</a:t>
            </a:r>
            <a:endParaRPr kumimoji="1" lang="ja-JP" altLang="en-US" dirty="0"/>
          </a:p>
        </p:txBody>
      </p:sp>
      <p:sp>
        <p:nvSpPr>
          <p:cNvPr id="4" name="スライド番号プレースホルダー 3">
            <a:extLst>
              <a:ext uri="{FF2B5EF4-FFF2-40B4-BE49-F238E27FC236}">
                <a16:creationId xmlns:a16="http://schemas.microsoft.com/office/drawing/2014/main" id="{D4457AFB-09FB-CA40-84E7-F10400F5525A}"/>
              </a:ext>
            </a:extLst>
          </p:cNvPr>
          <p:cNvSpPr>
            <a:spLocks noGrp="1"/>
          </p:cNvSpPr>
          <p:nvPr>
            <p:ph type="sldNum" sz="quarter" idx="11"/>
          </p:nvPr>
        </p:nvSpPr>
        <p:spPr/>
        <p:txBody>
          <a:bodyPr/>
          <a:lstStyle/>
          <a:p>
            <a:fld id="{540B1702-1328-441D-B737-C2B94A2E6AF5}" type="slidenum">
              <a:rPr lang="en-US" altLang="ja-JP" smtClean="0"/>
              <a:pPr/>
              <a:t>9</a:t>
            </a:fld>
            <a:endParaRPr lang="en-US" altLang="ja-JP"/>
          </a:p>
        </p:txBody>
      </p:sp>
    </p:spTree>
    <p:custDataLst>
      <p:tags r:id="rId1"/>
    </p:custDataLst>
    <p:extLst>
      <p:ext uri="{BB962C8B-B14F-4D97-AF65-F5344CB8AC3E}">
        <p14:creationId xmlns:p14="http://schemas.microsoft.com/office/powerpoint/2010/main" val="4068066793"/>
      </p:ext>
    </p:extLst>
  </p:cSld>
  <p:clrMapOvr>
    <a:masterClrMapping/>
  </p:clrMapOvr>
  <mc:AlternateContent xmlns:mc="http://schemas.openxmlformats.org/markup-compatibility/2006" xmlns:p14="http://schemas.microsoft.com/office/powerpoint/2010/main">
    <mc:Choice Requires="p14">
      <p:transition spd="slow" p14:dur="2000" advTm="74867"/>
    </mc:Choice>
    <mc:Fallback xmlns="">
      <p:transition spd="slow" advTm="74867"/>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9.3|36.1|14.5|2.5|3.4"/>
</p:tagLst>
</file>

<file path=ppt/tags/tag2.xml><?xml version="1.0" encoding="utf-8"?>
<p:tagLst xmlns:a="http://schemas.openxmlformats.org/drawingml/2006/main" xmlns:r="http://schemas.openxmlformats.org/officeDocument/2006/relationships" xmlns:p="http://schemas.openxmlformats.org/presentationml/2006/main">
  <p:tag name="TIMING" val="|15.8|5.9|5|5.6|0.8|4.7|1.7|1.8"/>
</p:tagLst>
</file>

<file path=ppt/tags/tag3.xml><?xml version="1.0" encoding="utf-8"?>
<p:tagLst xmlns:a="http://schemas.openxmlformats.org/drawingml/2006/main" xmlns:r="http://schemas.openxmlformats.org/officeDocument/2006/relationships" xmlns:p="http://schemas.openxmlformats.org/presentationml/2006/main">
  <p:tag name="TIMING" val="|8.9|11.7|8.1|10.5"/>
</p:tagLst>
</file>

<file path=ppt/tags/tag4.xml><?xml version="1.0" encoding="utf-8"?>
<p:tagLst xmlns:a="http://schemas.openxmlformats.org/drawingml/2006/main" xmlns:r="http://schemas.openxmlformats.org/officeDocument/2006/relationships" xmlns:p="http://schemas.openxmlformats.org/presentationml/2006/main">
  <p:tag name="TIMING" val="|31.6|0.8|0.8|2.6|8.5|3.4"/>
</p:tagLst>
</file>

<file path=ppt/theme/theme1.xml><?xml version="1.0" encoding="utf-8"?>
<a:theme xmlns:a="http://schemas.openxmlformats.org/drawingml/2006/main" name="緑">
  <a:themeElements>
    <a:clrScheme name="gree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gree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kumimoji="1" dirty="0" smtClean="0">
            <a:latin typeface="+mj-lt"/>
          </a:defRPr>
        </a:defPPr>
      </a:lstStyle>
    </a:txDef>
  </a:objectDefaults>
  <a:extraClrSchemeLst>
    <a:extraClrScheme>
      <a:clrScheme name="gree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ree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ree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ree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ree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gree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gree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gree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gree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gree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ree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gree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プレゼンテーション2" id="{F52723F4-D675-45D6-8722-68C472488644}" vid="{5FAAEC43-F227-4C46-A9C5-1F0537874E74}"/>
    </a:ext>
  </a:ext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緑</Template>
  <TotalTime>55329</TotalTime>
  <Words>2341</Words>
  <Application>Microsoft Office PowerPoint</Application>
  <PresentationFormat>画面に合わせる (4:3)</PresentationFormat>
  <Paragraphs>497</Paragraphs>
  <Slides>25</Slides>
  <Notes>18</Notes>
  <HiddenSlides>7</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25</vt:i4>
      </vt:variant>
    </vt:vector>
  </HeadingPairs>
  <TitlesOfParts>
    <vt:vector size="33" baseType="lpstr">
      <vt:lpstr>ＭＳ Ｐゴシック</vt:lpstr>
      <vt:lpstr>ＭＳ Ｐ明朝</vt:lpstr>
      <vt:lpstr>Osaka</vt:lpstr>
      <vt:lpstr>Arial</vt:lpstr>
      <vt:lpstr>Times</vt:lpstr>
      <vt:lpstr>Times New Roman</vt:lpstr>
      <vt:lpstr>Wingdings</vt:lpstr>
      <vt:lpstr>緑</vt:lpstr>
      <vt:lpstr>コロナ時代の密を考慮した 避難所ナビゲーションアプリの開発</vt:lpstr>
      <vt:lpstr>日本での災害避難の現状</vt:lpstr>
      <vt:lpstr>各自治体の取り組み</vt:lpstr>
      <vt:lpstr>研究の目的と提案手法</vt:lpstr>
      <vt:lpstr>住民ユースケース</vt:lpstr>
      <vt:lpstr>自治体ユースケース</vt:lpstr>
      <vt:lpstr>システムアーキテクチャ</vt:lpstr>
      <vt:lpstr>ドメインモデリング</vt:lpstr>
      <vt:lpstr>ドメインモデリング</vt:lpstr>
      <vt:lpstr>避難所距離検索サービス</vt:lpstr>
      <vt:lpstr>チェックインサービス</vt:lpstr>
      <vt:lpstr>避難所詳細取得サービス</vt:lpstr>
      <vt:lpstr>サービスの流れ</vt:lpstr>
      <vt:lpstr>プロトタイプ実装</vt:lpstr>
      <vt:lpstr>プロトタイプ実装</vt:lpstr>
      <vt:lpstr>プロトタイプ実装</vt:lpstr>
      <vt:lpstr>考察</vt:lpstr>
      <vt:lpstr>まとめ</vt:lpstr>
      <vt:lpstr>サービスの流れ</vt:lpstr>
      <vt:lpstr>チェックインサービス</vt:lpstr>
      <vt:lpstr>ShelterNaviプロトタイプ</vt:lpstr>
      <vt:lpstr>ShelterNaviプロトタイプ</vt:lpstr>
      <vt:lpstr>ShelterNaviプロトタイプ</vt:lpstr>
      <vt:lpstr>ShelterNaviプロトタイプ</vt:lpstr>
      <vt:lpstr>ShelterNaviプロトタイプ</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Shelter Navigation with Considering Three Cs in the corona age</dc:title>
  <dc:creator>中田 大翔</dc:creator>
  <cp:lastModifiedBy>murotani</cp:lastModifiedBy>
  <cp:revision>352</cp:revision>
  <cp:lastPrinted>2015-02-14T18:29:24Z</cp:lastPrinted>
  <dcterms:created xsi:type="dcterms:W3CDTF">2020-09-23T14:05:07Z</dcterms:created>
  <dcterms:modified xsi:type="dcterms:W3CDTF">2021-01-21T07:25:03Z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